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304" r:id="rId2"/>
    <p:sldId id="305" r:id="rId3"/>
    <p:sldId id="306" r:id="rId4"/>
    <p:sldId id="307" r:id="rId5"/>
    <p:sldId id="308" r:id="rId6"/>
    <p:sldId id="309" r:id="rId7"/>
    <p:sldId id="310" r:id="rId8"/>
    <p:sldId id="311" r:id="rId9"/>
    <p:sldId id="312" r:id="rId10"/>
    <p:sldId id="313" r:id="rId11"/>
    <p:sldId id="314" r:id="rId12"/>
    <p:sldId id="315" r:id="rId13"/>
    <p:sldId id="316" r:id="rId14"/>
    <p:sldId id="317" r:id="rId15"/>
    <p:sldId id="418" r:id="rId16"/>
    <p:sldId id="409" r:id="rId1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8000"/>
    <a:srgbClr val="FD690C"/>
    <a:srgbClr val="FD6108"/>
    <a:srgbClr val="EA6A09"/>
    <a:srgbClr val="F7A654"/>
    <a:srgbClr val="50AB06"/>
    <a:srgbClr val="AA28BA"/>
    <a:srgbClr val="713CD1"/>
    <a:srgbClr val="535353"/>
    <a:srgbClr val="C2C2C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699" autoAdjust="0"/>
    <p:restoredTop sz="96341" autoAdjust="0"/>
  </p:normalViewPr>
  <p:slideViewPr>
    <p:cSldViewPr snapToGrid="0" snapToObjects="1">
      <p:cViewPr>
        <p:scale>
          <a:sx n="75" d="100"/>
          <a:sy n="75" d="100"/>
        </p:scale>
        <p:origin x="-2304" y="264"/>
      </p:cViewPr>
      <p:guideLst>
        <p:guide orient="horz" pos="3168"/>
        <p:guide pos="2448"/>
      </p:guideLst>
    </p:cSldViewPr>
  </p:slideViewPr>
  <p:notesTextViewPr>
    <p:cViewPr>
      <p:scale>
        <a:sx n="100" d="100"/>
        <a:sy n="100" d="100"/>
      </p:scale>
      <p:origin x="0" y="0"/>
    </p:cViewPr>
  </p:notesTextViewPr>
  <p:sorterViewPr>
    <p:cViewPr>
      <p:scale>
        <a:sx n="75" d="100"/>
        <a:sy n="75"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2CCAD9-BB83-0444-8C69-F32F4446E89C}" type="datetimeFigureOut">
              <a:rPr lang="en-US" smtClean="0"/>
              <a:pPr/>
              <a:t>9/13/2014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019EE94-8227-7646-92D8-0B67D6AF6714}" type="slidenum">
              <a:rPr lang="en-US" smtClean="0"/>
              <a:pPr/>
              <a:t>‹#›</a:t>
            </a:fld>
            <a:endParaRPr lang="en-US"/>
          </a:p>
        </p:txBody>
      </p:sp>
    </p:spTree>
    <p:extLst>
      <p:ext uri="{BB962C8B-B14F-4D97-AF65-F5344CB8AC3E}">
        <p14:creationId xmlns:p14="http://schemas.microsoft.com/office/powerpoint/2010/main" xmlns="" val="29092823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D45E53-28CB-FB4F-A14C-CBBB4CC2EA41}" type="datetimeFigureOut">
              <a:rPr lang="en-US" smtClean="0"/>
              <a:pPr/>
              <a:t>9/13/2014</a:t>
            </a:fld>
            <a:endParaRPr lang="en-US"/>
          </a:p>
        </p:txBody>
      </p:sp>
      <p:sp>
        <p:nvSpPr>
          <p:cNvPr id="4" name="Slide Image Placeholder 3"/>
          <p:cNvSpPr>
            <a:spLocks noGrp="1" noRot="1" noChangeAspect="1"/>
          </p:cNvSpPr>
          <p:nvPr>
            <p:ph type="sldImg" idx="2"/>
          </p:nvPr>
        </p:nvSpPr>
        <p:spPr>
          <a:xfrm>
            <a:off x="2103438" y="685800"/>
            <a:ext cx="26511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E0AB20-9E67-8042-83F7-F0B95B9FBA2C}" type="slidenum">
              <a:rPr lang="en-US" smtClean="0"/>
              <a:pPr/>
              <a:t>‹#›</a:t>
            </a:fld>
            <a:endParaRPr lang="en-US"/>
          </a:p>
        </p:txBody>
      </p:sp>
    </p:spTree>
    <p:extLst>
      <p:ext uri="{BB962C8B-B14F-4D97-AF65-F5344CB8AC3E}">
        <p14:creationId xmlns:p14="http://schemas.microsoft.com/office/powerpoint/2010/main" xmlns="" val="35073512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a:t>
            </a:fld>
            <a:endParaRPr lang="en-US"/>
          </a:p>
        </p:txBody>
      </p:sp>
    </p:spTree>
    <p:extLst>
      <p:ext uri="{BB962C8B-B14F-4D97-AF65-F5344CB8AC3E}">
        <p14:creationId xmlns:p14="http://schemas.microsoft.com/office/powerpoint/2010/main" xmlns="" val="2455814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11</a:t>
            </a:fld>
            <a:endParaRPr lang="en-US"/>
          </a:p>
        </p:txBody>
      </p:sp>
    </p:spTree>
    <p:extLst>
      <p:ext uri="{BB962C8B-B14F-4D97-AF65-F5344CB8AC3E}">
        <p14:creationId xmlns:p14="http://schemas.microsoft.com/office/powerpoint/2010/main" xmlns="" val="1847227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12</a:t>
            </a:fld>
            <a:endParaRPr lang="en-US"/>
          </a:p>
        </p:txBody>
      </p:sp>
    </p:spTree>
    <p:extLst>
      <p:ext uri="{BB962C8B-B14F-4D97-AF65-F5344CB8AC3E}">
        <p14:creationId xmlns:p14="http://schemas.microsoft.com/office/powerpoint/2010/main" xmlns="" val="2776330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13</a:t>
            </a:fld>
            <a:endParaRPr lang="en-US"/>
          </a:p>
        </p:txBody>
      </p:sp>
    </p:spTree>
    <p:extLst>
      <p:ext uri="{BB962C8B-B14F-4D97-AF65-F5344CB8AC3E}">
        <p14:creationId xmlns:p14="http://schemas.microsoft.com/office/powerpoint/2010/main" xmlns="" val="1847227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14</a:t>
            </a:fld>
            <a:endParaRPr lang="en-US"/>
          </a:p>
        </p:txBody>
      </p:sp>
    </p:spTree>
    <p:extLst>
      <p:ext uri="{BB962C8B-B14F-4D97-AF65-F5344CB8AC3E}">
        <p14:creationId xmlns:p14="http://schemas.microsoft.com/office/powerpoint/2010/main" xmlns="" val="2028875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15</a:t>
            </a:fld>
            <a:endParaRPr lang="en-US"/>
          </a:p>
        </p:txBody>
      </p:sp>
    </p:spTree>
    <p:extLst>
      <p:ext uri="{BB962C8B-B14F-4D97-AF65-F5344CB8AC3E}">
        <p14:creationId xmlns:p14="http://schemas.microsoft.com/office/powerpoint/2010/main" xmlns="" val="730176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300" dirty="0" smtClean="0">
              <a:solidFill>
                <a:schemeClr val="bg1"/>
              </a:solidFill>
              <a:latin typeface="Futura Condensed"/>
              <a:cs typeface="Futura Condensed"/>
            </a:endParaRPr>
          </a:p>
        </p:txBody>
      </p:sp>
      <p:sp>
        <p:nvSpPr>
          <p:cNvPr id="4" name="Slide Number Placeholder 3"/>
          <p:cNvSpPr>
            <a:spLocks noGrp="1"/>
          </p:cNvSpPr>
          <p:nvPr>
            <p:ph type="sldNum" sz="quarter" idx="10"/>
          </p:nvPr>
        </p:nvSpPr>
        <p:spPr/>
        <p:txBody>
          <a:bodyPr/>
          <a:lstStyle/>
          <a:p>
            <a:fld id="{6BE0AB20-9E67-8042-83F7-F0B95B9FBA2C}" type="slidenum">
              <a:rPr lang="en-US" smtClean="0"/>
              <a:pPr/>
              <a:t>2</a:t>
            </a:fld>
            <a:endParaRPr lang="en-US"/>
          </a:p>
        </p:txBody>
      </p:sp>
    </p:spTree>
    <p:extLst>
      <p:ext uri="{BB962C8B-B14F-4D97-AF65-F5344CB8AC3E}">
        <p14:creationId xmlns:p14="http://schemas.microsoft.com/office/powerpoint/2010/main" xmlns="" val="1113345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4</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5</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6</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7</a:t>
            </a:fld>
            <a:endParaRPr lang="en-US"/>
          </a:p>
        </p:txBody>
      </p:sp>
    </p:spTree>
    <p:extLst>
      <p:ext uri="{BB962C8B-B14F-4D97-AF65-F5344CB8AC3E}">
        <p14:creationId xmlns:p14="http://schemas.microsoft.com/office/powerpoint/2010/main" xmlns="" val="1847227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8</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9</a:t>
            </a:fld>
            <a:endParaRPr lang="en-US"/>
          </a:p>
        </p:txBody>
      </p:sp>
    </p:spTree>
    <p:extLst>
      <p:ext uri="{BB962C8B-B14F-4D97-AF65-F5344CB8AC3E}">
        <p14:creationId xmlns:p14="http://schemas.microsoft.com/office/powerpoint/2010/main" xmlns="" val="923264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10</a:t>
            </a:fld>
            <a:endParaRPr lang="en-US"/>
          </a:p>
        </p:txBody>
      </p:sp>
    </p:spTree>
    <p:extLst>
      <p:ext uri="{BB962C8B-B14F-4D97-AF65-F5344CB8AC3E}">
        <p14:creationId xmlns:p14="http://schemas.microsoft.com/office/powerpoint/2010/main" xmlns="" val="3096363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1A40B6E2-7838-AC42-BA21-126CD01F7BEE}"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2875139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1DDAAA31-91F0-9B44-9BE2-B5CF6DDFE25F}"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261123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90281" y="591397"/>
            <a:ext cx="1485662" cy="125869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598" y="591397"/>
            <a:ext cx="4330144" cy="125869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40E18998-D65D-D045-B12E-E0E20EFD07DC}"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984537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9A3B2CC5-B3BD-5F47-A39D-3DD485F56013}"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4210733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86C1C89E-2D10-5F4B-8F49-A2D872A924FD}"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733111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597" y="3441277"/>
            <a:ext cx="2907903"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68040" y="3441277"/>
            <a:ext cx="2907904"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5AC37FBE-A4B5-0243-ADEE-299CF7996309}"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660429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2802"/>
            <a:ext cx="6995160" cy="167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370346" y="9322647"/>
            <a:ext cx="1813560" cy="535517"/>
          </a:xfrm>
          <a:prstGeom prst="rect">
            <a:avLst/>
          </a:prstGeom>
        </p:spPr>
        <p:txBody>
          <a:bodyPr/>
          <a:lstStyle/>
          <a:p>
            <a:fld id="{0682DC10-6879-4E45-9EED-B27E68669CC2}" type="datetime1">
              <a:rPr lang="en-US" smtClean="0"/>
              <a:pPr/>
              <a:t>9/13/2014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4117093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370346" y="9322647"/>
            <a:ext cx="1813560" cy="535517"/>
          </a:xfrm>
          <a:prstGeom prst="rect">
            <a:avLst/>
          </a:prstGeom>
        </p:spPr>
        <p:txBody>
          <a:bodyPr/>
          <a:lstStyle/>
          <a:p>
            <a:fld id="{C9EB08F2-3B78-C148-A78D-D833C2651234}" type="datetime1">
              <a:rPr lang="en-US" smtClean="0"/>
              <a:pPr/>
              <a:t>9/13/2014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354519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346" y="9322647"/>
            <a:ext cx="1813560" cy="535517"/>
          </a:xfrm>
          <a:prstGeom prst="rect">
            <a:avLst/>
          </a:prstGeom>
        </p:spPr>
        <p:txBody>
          <a:bodyPr/>
          <a:lstStyle/>
          <a:p>
            <a:fld id="{194FCA9B-C694-1043-B1EC-5969949C7C4B}" type="datetime1">
              <a:rPr lang="en-US" smtClean="0"/>
              <a:pPr/>
              <a:t>9/13/2014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334641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11900D4F-30E5-444F-BBEB-5EB2222B5556}"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666914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B1FF9982-5B9B-6A41-A6D9-1A48DF1FC8B5}"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222636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620" y="402802"/>
            <a:ext cx="6995160" cy="16764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88620" y="2346961"/>
            <a:ext cx="6995160" cy="663807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42398" y="9519711"/>
            <a:ext cx="1813560" cy="535517"/>
          </a:xfrm>
          <a:prstGeom prst="rect">
            <a:avLst/>
          </a:prstGeom>
        </p:spPr>
        <p:txBody>
          <a:bodyPr vert="horz" lIns="91440" tIns="45720" rIns="91440" bIns="45720" rtlCol="0" anchor="ctr"/>
          <a:lstStyle>
            <a:lvl1pPr algn="l">
              <a:defRPr sz="1200" b="0" i="0">
                <a:solidFill>
                  <a:schemeClr val="tx1">
                    <a:tint val="75000"/>
                  </a:schemeClr>
                </a:solidFill>
                <a:latin typeface="Futura Condensed"/>
                <a:cs typeface="Futura Condensed"/>
              </a:defRPr>
            </a:lvl1pPr>
          </a:lstStyle>
          <a:p>
            <a:fld id="{6A77D604-7237-AC46-B361-5A1F89385890}" type="slidenum">
              <a:rPr lang="en-US" smtClean="0"/>
              <a:pPr/>
              <a:t>‹#›</a:t>
            </a:fld>
            <a:endParaRPr lang="en-US" dirty="0"/>
          </a:p>
        </p:txBody>
      </p:sp>
    </p:spTree>
    <p:extLst>
      <p:ext uri="{BB962C8B-B14F-4D97-AF65-F5344CB8AC3E}">
        <p14:creationId xmlns:p14="http://schemas.microsoft.com/office/powerpoint/2010/main" xmlns="" val="3854689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microsoft.com/office/2007/relationships/hdphoto" Target="../media/hdphoto23.wdp"/><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6.png"/><Relationship Id="rId18" Type="http://schemas.openxmlformats.org/officeDocument/2006/relationships/image" Target="../media/image29.png"/><Relationship Id="rId3" Type="http://schemas.openxmlformats.org/officeDocument/2006/relationships/image" Target="../media/image2.png"/><Relationship Id="rId21" Type="http://schemas.microsoft.com/office/2007/relationships/hdphoto" Target="../media/hdphoto31.wdp"/><Relationship Id="rId7" Type="http://schemas.microsoft.com/office/2007/relationships/hdphoto" Target="../media/hdphoto25.wdp"/><Relationship Id="rId12" Type="http://schemas.microsoft.com/office/2007/relationships/hdphoto" Target="../media/hdphoto10.wdp"/><Relationship Id="rId17" Type="http://schemas.microsoft.com/office/2007/relationships/hdphoto" Target="../media/hdphoto28.wdp"/><Relationship Id="rId2" Type="http://schemas.openxmlformats.org/officeDocument/2006/relationships/notesSlide" Target="../notesSlides/notesSlide14.xml"/><Relationship Id="rId16" Type="http://schemas.openxmlformats.org/officeDocument/2006/relationships/image" Target="../media/image28.png"/><Relationship Id="rId20" Type="http://schemas.microsoft.com/office/2007/relationships/hdphoto" Target="../media/hdphoto30.wdp"/><Relationship Id="rId1" Type="http://schemas.openxmlformats.org/officeDocument/2006/relationships/slideLayout" Target="../slideLayouts/slideLayout1.xml"/><Relationship Id="rId6" Type="http://schemas.microsoft.com/office/2007/relationships/hdphoto" Target="../media/hdphoto24.wdp"/><Relationship Id="rId11" Type="http://schemas.openxmlformats.org/officeDocument/2006/relationships/image" Target="../media/image25.png"/><Relationship Id="rId5" Type="http://schemas.openxmlformats.org/officeDocument/2006/relationships/image" Target="../media/image23.png"/><Relationship Id="rId15" Type="http://schemas.openxmlformats.org/officeDocument/2006/relationships/image" Target="../media/image27.png"/><Relationship Id="rId10" Type="http://schemas.microsoft.com/office/2007/relationships/hdphoto" Target="../media/hdphoto27.wdp"/><Relationship Id="rId19" Type="http://schemas.microsoft.com/office/2007/relationships/hdphoto" Target="../media/hdphoto29.wdp"/><Relationship Id="rId4" Type="http://schemas.openxmlformats.org/officeDocument/2006/relationships/image" Target="../media/image22.png"/><Relationship Id="rId9" Type="http://schemas.microsoft.com/office/2007/relationships/hdphoto" Target="../media/hdphoto26.wdp"/><Relationship Id="rId14" Type="http://schemas.microsoft.com/office/2007/relationships/hdphoto" Target="../media/hdphoto12.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hdphoto" Target="../media/hdphoto20.wdp"/><Relationship Id="rId3" Type="http://schemas.openxmlformats.org/officeDocument/2006/relationships/image" Target="../media/image6.png"/><Relationship Id="rId7" Type="http://schemas.microsoft.com/office/2007/relationships/hdphoto" Target="../media/hdphoto17.wdp"/><Relationship Id="rId12"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11" Type="http://schemas.microsoft.com/office/2007/relationships/hdphoto" Target="../media/hdphoto19.wdp"/><Relationship Id="rId5" Type="http://schemas.microsoft.com/office/2007/relationships/hdphoto" Target="../media/hdphoto16.wdp"/><Relationship Id="rId15" Type="http://schemas.microsoft.com/office/2007/relationships/hdphoto" Target="../media/hdphoto21.wdp"/><Relationship Id="rId10" Type="http://schemas.openxmlformats.org/officeDocument/2006/relationships/image" Target="../media/image10.png"/><Relationship Id="rId4" Type="http://schemas.openxmlformats.org/officeDocument/2006/relationships/image" Target="../media/image7.png"/><Relationship Id="rId9" Type="http://schemas.microsoft.com/office/2007/relationships/hdphoto" Target="../media/hdphoto18.wdp"/><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2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t2splash.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536" y="0"/>
            <a:ext cx="7776935" cy="10058400"/>
          </a:xfrm>
          <a:prstGeom prst="rect">
            <a:avLst/>
          </a:prstGeom>
        </p:spPr>
      </p:pic>
      <p:sp>
        <p:nvSpPr>
          <p:cNvPr id="34" name="Slide Number Placeholder 2"/>
          <p:cNvSpPr txBox="1">
            <a:spLocks/>
          </p:cNvSpPr>
          <p:nvPr/>
        </p:nvSpPr>
        <p:spPr>
          <a:xfrm>
            <a:off x="3887162" y="9517906"/>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rgbClr val="FFFFFF"/>
                </a:solidFill>
                <a:latin typeface="Futura-Condensed-Normal" pitchFamily="2" charset="0"/>
              </a:rPr>
              <a:t>39</a:t>
            </a:r>
            <a:endParaRPr lang="en-US" dirty="0">
              <a:solidFill>
                <a:srgbClr val="FFFFFF"/>
              </a:solidFill>
              <a:latin typeface="Futura-Condensed-Normal" pitchFamily="2" charset="0"/>
            </a:endParaRPr>
          </a:p>
        </p:txBody>
      </p:sp>
      <p:sp>
        <p:nvSpPr>
          <p:cNvPr id="35" name="TextBox 34"/>
          <p:cNvSpPr txBox="1"/>
          <p:nvPr/>
        </p:nvSpPr>
        <p:spPr>
          <a:xfrm>
            <a:off x="609599" y="616406"/>
            <a:ext cx="3063655" cy="1723549"/>
          </a:xfrm>
          <a:prstGeom prst="rect">
            <a:avLst/>
          </a:prstGeom>
          <a:noFill/>
        </p:spPr>
        <p:txBody>
          <a:bodyPr wrap="square" rtlCol="0">
            <a:spAutoFit/>
          </a:bodyPr>
          <a:lstStyle/>
          <a:p>
            <a:r>
              <a:rPr lang="en-US" sz="5300" dirty="0" smtClean="0">
                <a:latin typeface="Futura-Condensed-Normal" pitchFamily="2" charset="0"/>
                <a:cs typeface="Futura Condensed"/>
              </a:rPr>
              <a:t>UNIT 2</a:t>
            </a:r>
          </a:p>
          <a:p>
            <a:r>
              <a:rPr lang="en-US" sz="5300" dirty="0" smtClean="0">
                <a:latin typeface="Futura-Condensed-Normal" pitchFamily="2" charset="0"/>
                <a:cs typeface="Futura Condensed"/>
              </a:rPr>
              <a:t>ANIMATIONS</a:t>
            </a:r>
            <a:endParaRPr lang="en-US" sz="5300" dirty="0">
              <a:latin typeface="Futura-Condensed-Normal" pitchFamily="2" charset="0"/>
              <a:cs typeface="Futura Condensed"/>
            </a:endParaRPr>
          </a:p>
        </p:txBody>
      </p:sp>
      <p:sp>
        <p:nvSpPr>
          <p:cNvPr id="37" name="TextBox 36"/>
          <p:cNvSpPr txBox="1"/>
          <p:nvPr/>
        </p:nvSpPr>
        <p:spPr>
          <a:xfrm>
            <a:off x="4885267" y="8344653"/>
            <a:ext cx="2514173" cy="1200329"/>
          </a:xfrm>
          <a:prstGeom prst="rect">
            <a:avLst/>
          </a:prstGeom>
          <a:noFill/>
          <a:ln>
            <a:noFill/>
            <a:prstDash val="dash"/>
          </a:ln>
        </p:spPr>
        <p:txBody>
          <a:bodyPr wrap="square" rtlCol="0">
            <a:spAutoFit/>
          </a:bodyPr>
          <a:lstStyle/>
          <a:p>
            <a:r>
              <a:rPr lang="en-US" sz="1200" dirty="0" smtClean="0">
                <a:latin typeface="Futura-Condensed-Normal" pitchFamily="2" charset="0"/>
                <a:cs typeface="Futura Condensed"/>
              </a:rPr>
              <a:t>PERFORMING SCRIPTS      		</a:t>
            </a:r>
            <a:r>
              <a:rPr lang="en-US" sz="1200" dirty="0">
                <a:latin typeface="Futura-Condensed-Normal" pitchFamily="2" charset="0"/>
                <a:cs typeface="Futura Condensed"/>
              </a:rPr>
              <a:t> </a:t>
            </a:r>
            <a:r>
              <a:rPr lang="en-US" sz="1200" dirty="0" smtClean="0">
                <a:latin typeface="Futura-Condensed-Normal" pitchFamily="2" charset="0"/>
                <a:cs typeface="Futura Condensed"/>
              </a:rPr>
              <a:t>  42</a:t>
            </a:r>
          </a:p>
          <a:p>
            <a:r>
              <a:rPr lang="en-US" sz="1200" dirty="0" smtClean="0">
                <a:latin typeface="Futura-Condensed-Normal" pitchFamily="2" charset="0"/>
                <a:cs typeface="Futura Condensed"/>
              </a:rPr>
              <a:t>BUILD-A-BAND   			</a:t>
            </a:r>
            <a:r>
              <a:rPr lang="en-US" sz="1200" dirty="0">
                <a:latin typeface="Futura-Condensed-Normal" pitchFamily="2" charset="0"/>
                <a:cs typeface="Futura Condensed"/>
              </a:rPr>
              <a:t> </a:t>
            </a:r>
            <a:r>
              <a:rPr lang="en-US" sz="1200" dirty="0" smtClean="0">
                <a:latin typeface="Futura-Condensed-Normal" pitchFamily="2" charset="0"/>
                <a:cs typeface="Futura Condensed"/>
              </a:rPr>
              <a:t>  44</a:t>
            </a:r>
          </a:p>
          <a:p>
            <a:r>
              <a:rPr lang="en-US" sz="1200" dirty="0" smtClean="0">
                <a:latin typeface="Futura-Condensed-Normal" pitchFamily="2" charset="0"/>
                <a:cs typeface="Futura Condensed"/>
              </a:rPr>
              <a:t>ORANGE SQUARE, PURPLE CIRCLE	</a:t>
            </a:r>
            <a:r>
              <a:rPr lang="en-US" sz="1200" dirty="0">
                <a:latin typeface="Futura-Condensed-Normal" pitchFamily="2" charset="0"/>
                <a:cs typeface="Futura Condensed"/>
              </a:rPr>
              <a:t> </a:t>
            </a:r>
            <a:r>
              <a:rPr lang="en-US" sz="1200" dirty="0" smtClean="0">
                <a:latin typeface="Futura-Condensed-Normal" pitchFamily="2" charset="0"/>
                <a:cs typeface="Futura Condensed"/>
              </a:rPr>
              <a:t>  46</a:t>
            </a:r>
          </a:p>
          <a:p>
            <a:r>
              <a:rPr lang="en-US" sz="1200" dirty="0" smtClean="0">
                <a:latin typeface="Futura-Condensed-Normal" pitchFamily="2" charset="0"/>
                <a:cs typeface="Futura Condensed"/>
              </a:rPr>
              <a:t>IT’S ALIVE!			</a:t>
            </a:r>
            <a:r>
              <a:rPr lang="en-US" sz="1200" dirty="0">
                <a:latin typeface="Futura-Condensed-Normal" pitchFamily="2" charset="0"/>
                <a:cs typeface="Futura Condensed"/>
              </a:rPr>
              <a:t> </a:t>
            </a:r>
            <a:r>
              <a:rPr lang="en-US" sz="1200" dirty="0" smtClean="0">
                <a:latin typeface="Futura-Condensed-Normal" pitchFamily="2" charset="0"/>
                <a:cs typeface="Futura Condensed"/>
              </a:rPr>
              <a:t>  48</a:t>
            </a:r>
          </a:p>
          <a:p>
            <a:r>
              <a:rPr lang="en-US" sz="1200" dirty="0" smtClean="0">
                <a:latin typeface="Futura-Condensed-Normal" pitchFamily="2" charset="0"/>
                <a:cs typeface="Futura Condensed"/>
              </a:rPr>
              <a:t>DEBUG IT!	      		</a:t>
            </a:r>
            <a:r>
              <a:rPr lang="en-US" sz="1200" dirty="0">
                <a:latin typeface="Futura-Condensed-Normal" pitchFamily="2" charset="0"/>
                <a:cs typeface="Futura Condensed"/>
              </a:rPr>
              <a:t> </a:t>
            </a:r>
            <a:r>
              <a:rPr lang="en-US" sz="1200" dirty="0" smtClean="0">
                <a:latin typeface="Futura-Condensed-Normal" pitchFamily="2" charset="0"/>
                <a:cs typeface="Futura Condensed"/>
              </a:rPr>
              <a:t>  50</a:t>
            </a:r>
          </a:p>
          <a:p>
            <a:r>
              <a:rPr lang="en-US" sz="1200" dirty="0" smtClean="0">
                <a:latin typeface="Futura-Condensed-Normal" pitchFamily="2" charset="0"/>
                <a:cs typeface="Futura Condensed"/>
              </a:rPr>
              <a:t>MUSIC VIDEO			</a:t>
            </a:r>
            <a:r>
              <a:rPr lang="en-US" sz="1200" dirty="0">
                <a:latin typeface="Futura-Condensed-Normal" pitchFamily="2" charset="0"/>
                <a:cs typeface="Futura Condensed"/>
              </a:rPr>
              <a:t> </a:t>
            </a:r>
            <a:r>
              <a:rPr lang="en-US" sz="1200" dirty="0" smtClean="0">
                <a:latin typeface="Futura-Condensed-Normal" pitchFamily="2" charset="0"/>
                <a:cs typeface="Futura Condensed"/>
              </a:rPr>
              <a:t>  52</a:t>
            </a:r>
          </a:p>
        </p:txBody>
      </p:sp>
      <p:grpSp>
        <p:nvGrpSpPr>
          <p:cNvPr id="44" name="Group 43"/>
          <p:cNvGrpSpPr/>
          <p:nvPr/>
        </p:nvGrpSpPr>
        <p:grpSpPr>
          <a:xfrm>
            <a:off x="757728" y="8757570"/>
            <a:ext cx="3674608" cy="604225"/>
            <a:chOff x="634075" y="8600753"/>
            <a:chExt cx="3674608" cy="604225"/>
          </a:xfrm>
        </p:grpSpPr>
        <p:grpSp>
          <p:nvGrpSpPr>
            <p:cNvPr id="45" name="Group 44"/>
            <p:cNvGrpSpPr/>
            <p:nvPr/>
          </p:nvGrpSpPr>
          <p:grpSpPr>
            <a:xfrm>
              <a:off x="853841" y="8748598"/>
              <a:ext cx="3218710" cy="456380"/>
              <a:chOff x="1699218" y="4842934"/>
              <a:chExt cx="3218710" cy="456380"/>
            </a:xfrm>
            <a:effectLst/>
          </p:grpSpPr>
          <p:cxnSp>
            <p:nvCxnSpPr>
              <p:cNvPr id="53" name="Straight Connector 52"/>
              <p:cNvCxnSpPr/>
              <p:nvPr/>
            </p:nvCxnSpPr>
            <p:spPr>
              <a:xfrm>
                <a:off x="1699218" y="4849283"/>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699218" y="5292964"/>
                <a:ext cx="3218710" cy="0"/>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248625"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777846"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3328397" y="4842934"/>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3850843" y="4842934"/>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4394979"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4917928" y="4846108"/>
                <a:ext cx="0" cy="452556"/>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46" name="Group 45"/>
            <p:cNvGrpSpPr/>
            <p:nvPr/>
          </p:nvGrpSpPr>
          <p:grpSpPr>
            <a:xfrm>
              <a:off x="634075" y="8600753"/>
              <a:ext cx="3674608" cy="470399"/>
              <a:chOff x="1998752" y="6567823"/>
              <a:chExt cx="3674608" cy="470399"/>
            </a:xfrm>
          </p:grpSpPr>
          <p:sp>
            <p:nvSpPr>
              <p:cNvPr id="47" name="Oval 46"/>
              <p:cNvSpPr/>
              <p:nvPr/>
            </p:nvSpPr>
            <p:spPr>
              <a:xfrm>
                <a:off x="1998752"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lIns="0" tIns="0" rIns="0" bIns="0" rtlCol="0" anchor="ctr">
                <a:normAutofit/>
              </a:bodyPr>
              <a:lstStyle/>
              <a:p>
                <a:pPr algn="ctr"/>
                <a:r>
                  <a:rPr lang="en-US" sz="1100" dirty="0">
                    <a:solidFill>
                      <a:schemeClr val="bg1">
                        <a:lumMod val="95000"/>
                      </a:schemeClr>
                    </a:solidFill>
                    <a:latin typeface="Futura-Condensed-Normal" pitchFamily="2" charset="0"/>
                    <a:cs typeface="Futura Condensed"/>
                  </a:rPr>
                  <a:t>0</a:t>
                </a:r>
              </a:p>
            </p:txBody>
          </p:sp>
          <p:sp>
            <p:nvSpPr>
              <p:cNvPr id="48" name="Oval 47"/>
              <p:cNvSpPr/>
              <p:nvPr/>
            </p:nvSpPr>
            <p:spPr>
              <a:xfrm>
                <a:off x="2532725"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Condensed-Normal" pitchFamily="2" charset="0"/>
                    <a:cs typeface="Futura Condensed"/>
                  </a:rPr>
                  <a:t>1</a:t>
                </a:r>
              </a:p>
            </p:txBody>
          </p:sp>
          <p:sp>
            <p:nvSpPr>
              <p:cNvPr id="49" name="Oval 48"/>
              <p:cNvSpPr/>
              <p:nvPr/>
            </p:nvSpPr>
            <p:spPr>
              <a:xfrm>
                <a:off x="3596453"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Condensed-Normal" pitchFamily="2" charset="0"/>
                    <a:cs typeface="Futura Condensed"/>
                  </a:rPr>
                  <a:t>3</a:t>
                </a:r>
              </a:p>
            </p:txBody>
          </p:sp>
          <p:sp>
            <p:nvSpPr>
              <p:cNvPr id="50" name="Oval 49"/>
              <p:cNvSpPr/>
              <p:nvPr/>
            </p:nvSpPr>
            <p:spPr>
              <a:xfrm>
                <a:off x="4131784"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Condensed-Normal" pitchFamily="2" charset="0"/>
                    <a:cs typeface="Futura Condensed"/>
                  </a:rPr>
                  <a:t>4</a:t>
                </a:r>
              </a:p>
            </p:txBody>
          </p:sp>
          <p:sp>
            <p:nvSpPr>
              <p:cNvPr id="51" name="Oval 50"/>
              <p:cNvSpPr/>
              <p:nvPr/>
            </p:nvSpPr>
            <p:spPr>
              <a:xfrm>
                <a:off x="4666729"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bg1">
                        <a:lumMod val="95000"/>
                      </a:schemeClr>
                    </a:solidFill>
                    <a:latin typeface="Futura-Condensed-Normal" pitchFamily="2" charset="0"/>
                    <a:cs typeface="Futura Condensed"/>
                  </a:rPr>
                  <a:t>5</a:t>
                </a:r>
                <a:endParaRPr lang="en-US" sz="1100" dirty="0">
                  <a:solidFill>
                    <a:schemeClr val="bg1">
                      <a:lumMod val="95000"/>
                    </a:schemeClr>
                  </a:solidFill>
                  <a:latin typeface="Futura-Condensed-Normal" pitchFamily="2" charset="0"/>
                  <a:cs typeface="Futura Condensed"/>
                </a:endParaRPr>
              </a:p>
            </p:txBody>
          </p:sp>
          <p:sp>
            <p:nvSpPr>
              <p:cNvPr id="52" name="Oval 51"/>
              <p:cNvSpPr/>
              <p:nvPr/>
            </p:nvSpPr>
            <p:spPr>
              <a:xfrm>
                <a:off x="5202961"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bg1">
                        <a:lumMod val="95000"/>
                      </a:schemeClr>
                    </a:solidFill>
                    <a:latin typeface="Futura-Condensed-Normal" pitchFamily="2" charset="0"/>
                    <a:cs typeface="Futura Condensed"/>
                  </a:rPr>
                  <a:t>6</a:t>
                </a:r>
                <a:endParaRPr lang="en-US" sz="1100" dirty="0">
                  <a:solidFill>
                    <a:schemeClr val="bg1">
                      <a:lumMod val="95000"/>
                    </a:schemeClr>
                  </a:solidFill>
                  <a:latin typeface="Futura-Condensed-Normal" pitchFamily="2" charset="0"/>
                  <a:cs typeface="Futura Condensed"/>
                </a:endParaRPr>
              </a:p>
            </p:txBody>
          </p:sp>
        </p:grpSp>
      </p:grpSp>
      <p:grpSp>
        <p:nvGrpSpPr>
          <p:cNvPr id="61" name="Group 60"/>
          <p:cNvGrpSpPr/>
          <p:nvPr/>
        </p:nvGrpSpPr>
        <p:grpSpPr>
          <a:xfrm>
            <a:off x="1798010" y="8605043"/>
            <a:ext cx="516223" cy="516223"/>
            <a:chOff x="1267298" y="8604842"/>
            <a:chExt cx="516223" cy="516223"/>
          </a:xfrm>
        </p:grpSpPr>
        <p:sp>
          <p:nvSpPr>
            <p:cNvPr id="62" name="Teardrop 61"/>
            <p:cNvSpPr/>
            <p:nvPr/>
          </p:nvSpPr>
          <p:spPr>
            <a:xfrm rot="8075815">
              <a:off x="1267298" y="8604842"/>
              <a:ext cx="516223" cy="516223"/>
            </a:xfrm>
            <a:prstGeom prst="teardrop">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utura-Condensed-Normal" pitchFamily="2" charset="0"/>
              </a:endParaRPr>
            </a:p>
          </p:txBody>
        </p:sp>
        <p:sp>
          <p:nvSpPr>
            <p:cNvPr id="63" name="Rectangle 62"/>
            <p:cNvSpPr/>
            <p:nvPr/>
          </p:nvSpPr>
          <p:spPr>
            <a:xfrm>
              <a:off x="1336401" y="8662999"/>
              <a:ext cx="381002" cy="400110"/>
            </a:xfrm>
            <a:prstGeom prst="rect">
              <a:avLst/>
            </a:prstGeom>
          </p:spPr>
          <p:txBody>
            <a:bodyPr wrap="square">
              <a:spAutoFit/>
            </a:bodyPr>
            <a:lstStyle/>
            <a:p>
              <a:pPr algn="ctr"/>
              <a:r>
                <a:rPr lang="en-US" sz="2000" dirty="0">
                  <a:solidFill>
                    <a:schemeClr val="bg1"/>
                  </a:solidFill>
                  <a:latin typeface="Futura-Condensed-Normal" pitchFamily="2" charset="0"/>
                  <a:cs typeface="Futura Condensed"/>
                </a:rPr>
                <a:t>2</a:t>
              </a:r>
              <a:endParaRPr lang="en-US" sz="4400" dirty="0">
                <a:solidFill>
                  <a:schemeClr val="bg1"/>
                </a:solidFill>
                <a:latin typeface="Futura-Condensed-Normal" pitchFamily="2" charset="0"/>
                <a:cs typeface="Futura Condensed"/>
              </a:endParaRPr>
            </a:p>
          </p:txBody>
        </p:sp>
      </p:grpSp>
      <p:grpSp>
        <p:nvGrpSpPr>
          <p:cNvPr id="71" name="Group 70"/>
          <p:cNvGrpSpPr/>
          <p:nvPr/>
        </p:nvGrpSpPr>
        <p:grpSpPr>
          <a:xfrm>
            <a:off x="-1" y="7559351"/>
            <a:ext cx="7772401" cy="666231"/>
            <a:chOff x="-1" y="7378700"/>
            <a:chExt cx="7772401" cy="666231"/>
          </a:xfrm>
        </p:grpSpPr>
        <p:sp>
          <p:nvSpPr>
            <p:cNvPr id="72" name="Rectangle 71"/>
            <p:cNvSpPr/>
            <p:nvPr/>
          </p:nvSpPr>
          <p:spPr>
            <a:xfrm>
              <a:off x="-1" y="7406951"/>
              <a:ext cx="7772401" cy="479582"/>
            </a:xfrm>
            <a:prstGeom prst="rect">
              <a:avLst/>
            </a:prstGeom>
            <a:solidFill>
              <a:srgbClr val="713CD1"/>
            </a:solidFill>
            <a:ln>
              <a:solidFill>
                <a:srgbClr val="713CD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73" name="Diamond 72"/>
            <p:cNvSpPr/>
            <p:nvPr/>
          </p:nvSpPr>
          <p:spPr>
            <a:xfrm>
              <a:off x="2108219" y="7648251"/>
              <a:ext cx="381000" cy="381000"/>
            </a:xfrm>
            <a:prstGeom prst="diamond">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74" name="Diamond 73"/>
            <p:cNvSpPr/>
            <p:nvPr/>
          </p:nvSpPr>
          <p:spPr>
            <a:xfrm>
              <a:off x="5681688" y="7663931"/>
              <a:ext cx="384162" cy="381000"/>
            </a:xfrm>
            <a:prstGeom prst="diamond">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75" name="TextBox 74"/>
            <p:cNvSpPr txBox="1"/>
            <p:nvPr/>
          </p:nvSpPr>
          <p:spPr>
            <a:xfrm>
              <a:off x="4279937" y="7378700"/>
              <a:ext cx="3187664" cy="523220"/>
            </a:xfrm>
            <a:prstGeom prst="rect">
              <a:avLst/>
            </a:prstGeom>
            <a:noFill/>
          </p:spPr>
          <p:txBody>
            <a:bodyPr wrap="square" rtlCol="0" anchor="ctr" anchorCtr="0">
              <a:spAutoFit/>
            </a:bodyPr>
            <a:lstStyle/>
            <a:p>
              <a:pPr algn="ctr"/>
              <a:r>
                <a:rPr lang="en-US" sz="2800" dirty="0" smtClean="0">
                  <a:solidFill>
                    <a:schemeClr val="bg1"/>
                  </a:solidFill>
                  <a:latin typeface="Futura-Condensed-Normal" pitchFamily="2" charset="0"/>
                  <a:cs typeface="Futura Condensed"/>
                </a:rPr>
                <a:t>WHAT’S INCLUDED</a:t>
              </a:r>
              <a:endParaRPr lang="en-US" sz="2800" dirty="0">
                <a:solidFill>
                  <a:schemeClr val="bg1"/>
                </a:solidFill>
                <a:latin typeface="Futura-Condensed-Normal" pitchFamily="2" charset="0"/>
                <a:cs typeface="Futura Condensed"/>
              </a:endParaRPr>
            </a:p>
          </p:txBody>
        </p:sp>
        <p:sp>
          <p:nvSpPr>
            <p:cNvPr id="76" name="TextBox 75"/>
            <p:cNvSpPr txBox="1"/>
            <p:nvPr/>
          </p:nvSpPr>
          <p:spPr>
            <a:xfrm>
              <a:off x="317500" y="7378700"/>
              <a:ext cx="3962438" cy="523220"/>
            </a:xfrm>
            <a:prstGeom prst="rect">
              <a:avLst/>
            </a:prstGeom>
            <a:noFill/>
          </p:spPr>
          <p:txBody>
            <a:bodyPr wrap="square" rtlCol="0" anchor="ctr" anchorCtr="0">
              <a:spAutoFit/>
            </a:bodyPr>
            <a:lstStyle/>
            <a:p>
              <a:pPr algn="ctr"/>
              <a:r>
                <a:rPr lang="en-US" sz="2800" dirty="0" smtClean="0">
                  <a:solidFill>
                    <a:schemeClr val="bg1"/>
                  </a:solidFill>
                  <a:latin typeface="Futura-Condensed-Normal" pitchFamily="2" charset="0"/>
                  <a:cs typeface="Futura Condensed"/>
                </a:rPr>
                <a:t>YOU ARE HERE</a:t>
              </a:r>
              <a:endParaRPr lang="en-US" sz="28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8750572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57995" y="2830659"/>
            <a:ext cx="3324338" cy="3637264"/>
            <a:chOff x="422410" y="2830659"/>
            <a:chExt cx="3324338" cy="3637264"/>
          </a:xfrm>
        </p:grpSpPr>
        <p:sp>
          <p:nvSpPr>
            <p:cNvPr id="14" name="TextBox 13"/>
            <p:cNvSpPr txBox="1"/>
            <p:nvPr/>
          </p:nvSpPr>
          <p:spPr>
            <a:xfrm>
              <a:off x="515544" y="3328603"/>
              <a:ext cx="3231204" cy="3139320"/>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a:latin typeface="Futura-Condensed-Normal" pitchFamily="2" charset="0"/>
                  <a:cs typeface="Futura Condensed"/>
                </a:rPr>
                <a:t>Optionally, show example projects from the </a:t>
              </a:r>
              <a:r>
                <a:rPr lang="en-US" sz="1200" dirty="0">
                  <a:latin typeface="Futura-Condensed-Normal" pitchFamily="2" charset="0"/>
                  <a:cs typeface="Futura Condensed"/>
                </a:rPr>
                <a:t>It’s Alive</a:t>
              </a:r>
              <a:r>
                <a:rPr lang="en-US" sz="1200" dirty="0" smtClean="0">
                  <a:latin typeface="Futura-Condensed-Normal" pitchFamily="2" charset="0"/>
                  <a:cs typeface="Futura Condensed"/>
                </a:rPr>
                <a:t>! </a:t>
              </a:r>
              <a:r>
                <a:rPr lang="en-US" sz="1200" dirty="0">
                  <a:latin typeface="Futura-Condensed-Normal" pitchFamily="2" charset="0"/>
                  <a:cs typeface="Futura Condensed"/>
                </a:rPr>
                <a:t>s</a:t>
              </a:r>
              <a:r>
                <a:rPr lang="en-US" sz="1200" dirty="0" smtClean="0">
                  <a:latin typeface="Futura-Condensed-Normal" pitchFamily="2" charset="0"/>
                  <a:cs typeface="Futura Condensed"/>
                </a:rPr>
                <a:t>tudio and</a:t>
              </a:r>
              <a:r>
                <a:rPr lang="en-US" sz="1200" spc="-20" dirty="0" smtClean="0">
                  <a:latin typeface="Futura-Condensed-Normal" pitchFamily="2" charset="0"/>
                  <a:cs typeface="Futura Condensed"/>
                </a:rPr>
                <a:t> </a:t>
              </a:r>
              <a:r>
                <a:rPr lang="en-US" sz="1200" spc="-20" dirty="0">
                  <a:latin typeface="Futura-Condensed-Normal" pitchFamily="2" charset="0"/>
                  <a:cs typeface="Futura Condensed"/>
                </a:rPr>
                <a:t>have the </a:t>
              </a:r>
              <a:r>
                <a:rPr lang="en-US" sz="1200" dirty="0">
                  <a:latin typeface="Futura-Condensed-Normal" pitchFamily="2" charset="0"/>
                  <a:cs typeface="Futura Condensed"/>
                </a:rPr>
                <a:t>It’s Alive! </a:t>
              </a:r>
              <a:r>
                <a:rPr lang="en-US" sz="1200" spc="-20" dirty="0" smtClean="0">
                  <a:latin typeface="Futura-Condensed-Normal" pitchFamily="2" charset="0"/>
                  <a:cs typeface="Futura Condensed"/>
                </a:rPr>
                <a:t>handout </a:t>
              </a:r>
              <a:r>
                <a:rPr lang="en-US" sz="1200" spc="-20" dirty="0">
                  <a:latin typeface="Futura-Condensed-Normal" pitchFamily="2" charset="0"/>
                  <a:cs typeface="Futura Condensed"/>
                </a:rPr>
                <a:t>available to guide </a:t>
              </a:r>
              <a:r>
                <a:rPr lang="en-US" sz="1200" spc="-20" dirty="0" smtClean="0">
                  <a:latin typeface="Futura-Condensed-Normal" pitchFamily="2" charset="0"/>
                  <a:cs typeface="Futura Condensed"/>
                </a:rPr>
                <a:t>students.</a:t>
              </a:r>
              <a:endParaRPr lang="en-US" sz="1200" spc="-20" dirty="0">
                <a:latin typeface="Futura-Condensed-Normal" pitchFamily="2" charset="0"/>
                <a:cs typeface="Futura Condensed"/>
              </a:endParaRPr>
            </a:p>
            <a:p>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Introduce the concept of an animation as looping through a series of incrementally different pictures, such as in a flipbook or a </a:t>
              </a:r>
              <a:r>
                <a:rPr lang="en-US" sz="1200" dirty="0" err="1" smtClean="0">
                  <a:latin typeface="Futura-Condensed-Normal" pitchFamily="2" charset="0"/>
                  <a:cs typeface="Futura Condensed"/>
                </a:rPr>
                <a:t>claymation</a:t>
              </a:r>
              <a:r>
                <a:rPr lang="en-US" sz="1200" dirty="0" smtClean="0">
                  <a:latin typeface="Futura-Condensed-Normal" pitchFamily="2" charset="0"/>
                  <a:cs typeface="Futura Condensed"/>
                </a:rPr>
                <a:t> film. Encourage students to explore loops by changing costumes or backdrops to create an animation.</a:t>
              </a: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Invite </a:t>
              </a:r>
              <a:r>
                <a:rPr lang="en-US" sz="1200" dirty="0">
                  <a:latin typeface="Futura-Condensed-Normal" pitchFamily="2" charset="0"/>
                  <a:cs typeface="Futura Condensed"/>
                </a:rPr>
                <a:t>students </a:t>
              </a:r>
              <a:r>
                <a:rPr lang="en-US" sz="1200" dirty="0" smtClean="0">
                  <a:latin typeface="Futura-Condensed-Normal" pitchFamily="2" charset="0"/>
                  <a:cs typeface="Futura Condensed"/>
                </a:rPr>
                <a:t>to share their work with others by hosting a gallery </a:t>
              </a:r>
              <a:r>
                <a:rPr lang="en-US" sz="1200" dirty="0">
                  <a:latin typeface="Futura-Condensed-Normal" pitchFamily="2" charset="0"/>
                  <a:cs typeface="Futura Condensed"/>
                </a:rPr>
                <a:t>w</a:t>
              </a:r>
              <a:r>
                <a:rPr lang="en-US" sz="1200" dirty="0" smtClean="0">
                  <a:latin typeface="Futura-Condensed-Normal" pitchFamily="2" charset="0"/>
                  <a:cs typeface="Futura Condensed"/>
                </a:rPr>
                <a:t>alk: </a:t>
              </a:r>
              <a:r>
                <a:rPr lang="en-US" sz="1200" dirty="0">
                  <a:latin typeface="Futura-Condensed-Normal" pitchFamily="2" charset="0"/>
                  <a:cs typeface="Futura Condensed"/>
                </a:rPr>
                <a:t>have students put their projects in presentation mode and then invite them to walk around and explore each other’s projects. </a:t>
              </a:r>
              <a:r>
                <a:rPr lang="en-US" sz="1200" spc="-10" dirty="0">
                  <a:latin typeface="Futura-Condensed-Normal" pitchFamily="2" charset="0"/>
                  <a:cs typeface="Futura Condensed"/>
                </a:rPr>
                <a:t>Optionally, have students add their projects to the </a:t>
              </a:r>
              <a:r>
                <a:rPr lang="en-US" sz="1200" dirty="0" smtClean="0">
                  <a:latin typeface="Futura-Condensed-Normal" pitchFamily="2" charset="0"/>
                  <a:cs typeface="Futura Condensed"/>
                </a:rPr>
                <a:t>It’s Alive studio </a:t>
              </a:r>
              <a:r>
                <a:rPr lang="en-US" sz="1200" spc="-10" dirty="0">
                  <a:latin typeface="Futura-Condensed-Normal" pitchFamily="2" charset="0"/>
                  <a:cs typeface="Futura Condensed"/>
                </a:rPr>
                <a:t>or a class studio.</a:t>
              </a:r>
              <a:endParaRPr lang="en-US" sz="1200" dirty="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a:t>
              </a:r>
              <a:r>
                <a:rPr lang="en-US" sz="1200" dirty="0">
                  <a:latin typeface="Futura-Condensed-Normal" pitchFamily="2" charset="0"/>
                  <a:cs typeface="Futura Condensed"/>
                </a:rPr>
                <a:t>students to think back on the design process by responding to the reflection prompts in their design journals or in a group discussion</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15" name="TextBox 14"/>
            <p:cNvSpPr txBox="1"/>
            <p:nvPr/>
          </p:nvSpPr>
          <p:spPr>
            <a:xfrm>
              <a:off x="422410"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4007796" y="2832776"/>
            <a:ext cx="3307404" cy="1142158"/>
            <a:chOff x="3992282" y="2832776"/>
            <a:chExt cx="3307404" cy="1142158"/>
          </a:xfrm>
        </p:grpSpPr>
        <p:sp>
          <p:nvSpPr>
            <p:cNvPr id="52" name="TextBox 51"/>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It’s Alive! handout</a:t>
              </a:r>
            </a:p>
            <a:p>
              <a:pPr marL="171450" indent="-171450">
                <a:buFont typeface="Wingdings" charset="2"/>
                <a:buChar char="q"/>
              </a:pPr>
              <a:r>
                <a:rPr lang="en-US" sz="1200" dirty="0" smtClean="0">
                  <a:latin typeface="Futura-Condensed-Normal" pitchFamily="2" charset="0"/>
                  <a:cs typeface="Futura Condensed"/>
                </a:rPr>
                <a:t>It’s Alive! studio</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http</a:t>
              </a:r>
              <a:r>
                <a:rPr lang="en-US" sz="1200" dirty="0">
                  <a:latin typeface="Futura-Condensed-Normal" pitchFamily="2" charset="0"/>
                  <a:cs typeface="Futura Condensed"/>
                </a:rPr>
                <a:t>://</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/studios/475529</a:t>
              </a:r>
            </a:p>
          </p:txBody>
        </p:sp>
        <p:sp>
          <p:nvSpPr>
            <p:cNvPr id="54" name="TextBox 53"/>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55" name="Straight Connector 54"/>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6" name="Group 55"/>
          <p:cNvGrpSpPr/>
          <p:nvPr/>
        </p:nvGrpSpPr>
        <p:grpSpPr>
          <a:xfrm>
            <a:off x="4007796" y="4085846"/>
            <a:ext cx="3307404" cy="1326824"/>
            <a:chOff x="3992282" y="2832776"/>
            <a:chExt cx="3307404" cy="1326824"/>
          </a:xfrm>
        </p:grpSpPr>
        <p:sp>
          <p:nvSpPr>
            <p:cNvPr id="57" name="TextBox 56"/>
            <p:cNvSpPr txBox="1"/>
            <p:nvPr/>
          </p:nvSpPr>
          <p:spPr>
            <a:xfrm>
              <a:off x="4089400" y="3328603"/>
              <a:ext cx="3117152" cy="830997"/>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What is the difference between a sprite and a costume?</a:t>
              </a:r>
            </a:p>
            <a:p>
              <a:pPr marL="171450" indent="-171450">
                <a:buFont typeface="Lucida Grande"/>
                <a:buChar char="+"/>
              </a:pPr>
              <a:r>
                <a:rPr lang="en-US" sz="1200" dirty="0" smtClean="0">
                  <a:latin typeface="Futura-Condensed-Normal" pitchFamily="2" charset="0"/>
                  <a:cs typeface="Futura Condensed"/>
                </a:rPr>
                <a:t>What is an animation?</a:t>
              </a:r>
            </a:p>
            <a:p>
              <a:pPr marL="171450" indent="-171450">
                <a:buFont typeface="Lucida Grande"/>
                <a:buChar char="+"/>
              </a:pPr>
              <a:r>
                <a:rPr lang="en-US" sz="1200" dirty="0" smtClean="0">
                  <a:solidFill>
                    <a:srgbClr val="000000"/>
                  </a:solidFill>
                  <a:latin typeface="Futura-Condensed-Normal" pitchFamily="2" charset="0"/>
                  <a:cs typeface="Futura Condensed"/>
                </a:rPr>
                <a:t>List three ways you experience loops in real life </a:t>
              </a:r>
              <a:br>
                <a:rPr lang="en-US" sz="1200" dirty="0" smtClean="0">
                  <a:solidFill>
                    <a:srgbClr val="000000"/>
                  </a:solidFill>
                  <a:latin typeface="Futura-Condensed-Normal" pitchFamily="2" charset="0"/>
                  <a:cs typeface="Futura Condensed"/>
                </a:rPr>
              </a:br>
              <a:r>
                <a:rPr lang="en-US" sz="1200" dirty="0" smtClean="0">
                  <a:solidFill>
                    <a:srgbClr val="000000"/>
                  </a:solidFill>
                  <a:latin typeface="Futura-Condensed-Normal" pitchFamily="2" charset="0"/>
                  <a:cs typeface="Futura Condensed"/>
                </a:rPr>
                <a:t>(e.g., going to sleep every night).</a:t>
              </a:r>
            </a:p>
          </p:txBody>
        </p:sp>
        <p:sp>
          <p:nvSpPr>
            <p:cNvPr id="58" name="TextBox 57"/>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63" name="Straight Connector 62"/>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4" name="Group 63"/>
          <p:cNvGrpSpPr/>
          <p:nvPr/>
        </p:nvGrpSpPr>
        <p:grpSpPr>
          <a:xfrm>
            <a:off x="4007796" y="5717574"/>
            <a:ext cx="3307404" cy="1696156"/>
            <a:chOff x="3992282" y="2832776"/>
            <a:chExt cx="3307404" cy="1696156"/>
          </a:xfrm>
        </p:grpSpPr>
        <p:sp>
          <p:nvSpPr>
            <p:cNvPr id="65" name="TextBox 64"/>
            <p:cNvSpPr txBox="1"/>
            <p:nvPr/>
          </p:nvSpPr>
          <p:spPr>
            <a:xfrm>
              <a:off x="4089400" y="3328603"/>
              <a:ext cx="3117152" cy="1200329"/>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Can students distinguish sprites and costumes?</a:t>
              </a:r>
            </a:p>
            <a:p>
              <a:pPr marL="171450" indent="-171450">
                <a:buFont typeface="Lucida Grande"/>
                <a:buChar char="+"/>
              </a:pPr>
              <a:r>
                <a:rPr lang="en-US" sz="1200" dirty="0" smtClean="0">
                  <a:latin typeface="Futura-Condensed-Normal" pitchFamily="2" charset="0"/>
                  <a:cs typeface="Futura Condensed"/>
                </a:rPr>
                <a:t>Some </a:t>
              </a:r>
              <a:r>
                <a:rPr lang="en-US" sz="1200" dirty="0">
                  <a:latin typeface="Futura-Condensed-Normal" pitchFamily="2" charset="0"/>
                  <a:cs typeface="Futura Condensed"/>
                </a:rPr>
                <a:t>Scratchers are particularly interested in developing </a:t>
              </a:r>
              <a:r>
                <a:rPr lang="en-US" sz="1200" dirty="0" smtClean="0">
                  <a:latin typeface="Futura-Condensed-Normal" pitchFamily="2" charset="0"/>
                  <a:cs typeface="Futura Condensed"/>
                </a:rPr>
                <a:t>animation projects and prefer to spend their time drawing </a:t>
              </a:r>
              <a:r>
                <a:rPr lang="en-US" sz="1200" dirty="0">
                  <a:latin typeface="Futura-Condensed-Normal" pitchFamily="2" charset="0"/>
                  <a:cs typeface="Futura Condensed"/>
                </a:rPr>
                <a:t>and designing </a:t>
              </a:r>
              <a:r>
                <a:rPr lang="en-US" sz="1200" dirty="0" smtClean="0">
                  <a:latin typeface="Futura-Condensed-Normal" pitchFamily="2" charset="0"/>
                  <a:cs typeface="Futura Condensed"/>
                </a:rPr>
                <a:t>sprites, costumes, or backdrops. How might you engage students in both the aesthetic and technical aspects of projects?</a:t>
              </a:r>
              <a:endParaRPr lang="en-US" sz="1200" dirty="0">
                <a:latin typeface="Futura-Condensed-Normal" pitchFamily="2" charset="0"/>
                <a:cs typeface="Futura Condensed"/>
              </a:endParaRPr>
            </a:p>
          </p:txBody>
        </p:sp>
        <p:sp>
          <p:nvSpPr>
            <p:cNvPr id="69" name="TextBox 6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75" name="Straight Connector 74"/>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457995" y="7630731"/>
            <a:ext cx="6857205" cy="352518"/>
            <a:chOff x="457995" y="7630731"/>
            <a:chExt cx="6857205" cy="352518"/>
          </a:xfrm>
        </p:grpSpPr>
        <p:sp>
          <p:nvSpPr>
            <p:cNvPr id="44" name="TextBox 43"/>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45" name="Straight Connector 44"/>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47" name="Straight Connector 46"/>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104914" y="8217641"/>
            <a:ext cx="3117152" cy="1158779"/>
            <a:chOff x="3746748" y="8217641"/>
            <a:chExt cx="3475318" cy="1158779"/>
          </a:xfrm>
        </p:grpSpPr>
        <p:sp>
          <p:nvSpPr>
            <p:cNvPr id="49" name="TextBox 48"/>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51" name="Group 50"/>
            <p:cNvGrpSpPr/>
            <p:nvPr/>
          </p:nvGrpSpPr>
          <p:grpSpPr>
            <a:xfrm>
              <a:off x="4076948" y="8385986"/>
              <a:ext cx="3145118" cy="883399"/>
              <a:chOff x="3891832" y="8385983"/>
              <a:chExt cx="3321768" cy="883398"/>
            </a:xfrm>
          </p:grpSpPr>
          <p:cxnSp>
            <p:nvCxnSpPr>
              <p:cNvPr id="53" name="Straight Connector 52"/>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62" name="TextBox 61"/>
          <p:cNvSpPr txBox="1"/>
          <p:nvPr/>
        </p:nvSpPr>
        <p:spPr>
          <a:xfrm>
            <a:off x="551129" y="8142739"/>
            <a:ext cx="3231204" cy="1015663"/>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The difference between sprites and costumes is often a source of confusion for Scratchers. The metaphor of actors wearing </a:t>
            </a:r>
            <a:r>
              <a:rPr lang="en-US" sz="1200" dirty="0" smtClean="0">
                <a:latin typeface="Futura-Condensed-Normal" pitchFamily="2" charset="0"/>
                <a:cs typeface="Futura Condensed"/>
              </a:rPr>
              <a:t>multiple costumes </a:t>
            </a:r>
            <a:r>
              <a:rPr lang="en-US" sz="1200" dirty="0">
                <a:latin typeface="Futura-Condensed-Normal" pitchFamily="2" charset="0"/>
                <a:cs typeface="Futura Condensed"/>
              </a:rPr>
              <a:t>can </a:t>
            </a:r>
            <a:r>
              <a:rPr lang="en-US" sz="1200" dirty="0" smtClean="0">
                <a:latin typeface="Futura-Condensed-Normal" pitchFamily="2" charset="0"/>
                <a:cs typeface="Futura Condensed"/>
              </a:rPr>
              <a:t>help </a:t>
            </a:r>
            <a:r>
              <a:rPr lang="en-US" sz="1200" dirty="0">
                <a:latin typeface="Futura-Condensed-Normal" pitchFamily="2" charset="0"/>
                <a:cs typeface="Futura Condensed"/>
              </a:rPr>
              <a:t>clarify the </a:t>
            </a:r>
            <a:r>
              <a:rPr lang="en-US" sz="1200" dirty="0" smtClean="0">
                <a:latin typeface="Futura-Condensed-Normal" pitchFamily="2" charset="0"/>
                <a:cs typeface="Futura Condensed"/>
              </a:rPr>
              <a:t>difference. </a:t>
            </a:r>
            <a:endParaRPr lang="en-US" sz="120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Students can animate </a:t>
            </a:r>
            <a:r>
              <a:rPr lang="en-US" sz="1200" dirty="0">
                <a:latin typeface="Futura-Condensed-Normal" pitchFamily="2" charset="0"/>
                <a:cs typeface="Futura Condensed"/>
              </a:rPr>
              <a:t>their own image </a:t>
            </a:r>
            <a:r>
              <a:rPr lang="en-US" sz="1200" dirty="0" smtClean="0">
                <a:latin typeface="Futura-Condensed-Normal" pitchFamily="2" charset="0"/>
                <a:cs typeface="Futura Condensed"/>
              </a:rPr>
              <a:t>by taking pictures of themselves using a </a:t>
            </a:r>
            <a:r>
              <a:rPr lang="en-US" sz="1200" dirty="0">
                <a:latin typeface="Futura-Condensed-Normal" pitchFamily="2" charset="0"/>
                <a:cs typeface="Futura Condensed"/>
              </a:rPr>
              <a:t>camera or </a:t>
            </a:r>
            <a:r>
              <a:rPr lang="en-US" sz="1200" dirty="0" smtClean="0">
                <a:latin typeface="Futura-Condensed-Normal" pitchFamily="2" charset="0"/>
                <a:cs typeface="Futura Condensed"/>
              </a:rPr>
              <a:t>webcam.</a:t>
            </a:r>
            <a:endParaRPr lang="en-US" sz="1200" dirty="0">
              <a:latin typeface="Futura-Condensed-Normal" pitchFamily="2" charset="0"/>
              <a:cs typeface="Futura Condensed"/>
            </a:endParaRPr>
          </a:p>
        </p:txBody>
      </p:sp>
      <p:grpSp>
        <p:nvGrpSpPr>
          <p:cNvPr id="2" name="Group 1"/>
          <p:cNvGrpSpPr/>
          <p:nvPr/>
        </p:nvGrpSpPr>
        <p:grpSpPr>
          <a:xfrm>
            <a:off x="1302435" y="606968"/>
            <a:ext cx="5913646" cy="1973541"/>
            <a:chOff x="457995" y="606968"/>
            <a:chExt cx="5913646" cy="1973541"/>
          </a:xfrm>
        </p:grpSpPr>
        <p:sp>
          <p:nvSpPr>
            <p:cNvPr id="10" name="TextBox 9"/>
            <p:cNvSpPr txBox="1"/>
            <p:nvPr/>
          </p:nvSpPr>
          <p:spPr>
            <a:xfrm>
              <a:off x="3371794" y="795405"/>
              <a:ext cx="2999847" cy="1785104"/>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b</a:t>
              </a:r>
              <a:r>
                <a:rPr lang="en-US" sz="1200" dirty="0" smtClean="0">
                  <a:latin typeface="Futura-Condensed-Normal" pitchFamily="2" charset="0"/>
                  <a:cs typeface="Futura Condensed"/>
                </a:rPr>
                <a:t>ecome more familiar with the computational concepts of sequence and loops by experimenting with Control blocks</a:t>
              </a:r>
            </a:p>
            <a:p>
              <a:pPr marL="171450" indent="-171450">
                <a:buFont typeface="Lucida Grande"/>
                <a:buChar char="+"/>
              </a:pPr>
              <a:r>
                <a:rPr lang="en-US" sz="1200" dirty="0">
                  <a:latin typeface="Futura-Condensed-Normal" pitchFamily="2" charset="0"/>
                  <a:cs typeface="Futura Condensed"/>
                </a:rPr>
                <a:t>b</a:t>
              </a:r>
              <a:r>
                <a:rPr lang="en-US" sz="1200" dirty="0" smtClean="0">
                  <a:latin typeface="Futura-Condensed-Normal" pitchFamily="2" charset="0"/>
                  <a:cs typeface="Futura Condensed"/>
                </a:rPr>
                <a:t>e able to explain the difference between sprites and costumes</a:t>
              </a:r>
            </a:p>
            <a:p>
              <a:pPr marL="171450" indent="-171450">
                <a:buFont typeface="Lucida Grande"/>
                <a:buChar char="+"/>
              </a:pPr>
              <a:r>
                <a:rPr lang="en-US" sz="1200" dirty="0">
                  <a:latin typeface="Futura-Condensed-Normal" pitchFamily="2" charset="0"/>
                  <a:cs typeface="Futura Condensed"/>
                </a:rPr>
                <a:t>p</a:t>
              </a:r>
              <a:r>
                <a:rPr lang="en-US" sz="1200" dirty="0" smtClean="0">
                  <a:latin typeface="Futura-Condensed-Normal" pitchFamily="2" charset="0"/>
                  <a:cs typeface="Futura Condensed"/>
                </a:rPr>
                <a:t>ractice experimenting and iterating through developing an animation project</a:t>
              </a:r>
            </a:p>
          </p:txBody>
        </p:sp>
        <p:sp>
          <p:nvSpPr>
            <p:cNvPr id="42" name="TextBox 41"/>
            <p:cNvSpPr txBox="1"/>
            <p:nvPr/>
          </p:nvSpPr>
          <p:spPr>
            <a:xfrm>
              <a:off x="457995" y="606968"/>
              <a:ext cx="2815942" cy="923330"/>
            </a:xfrm>
            <a:prstGeom prst="rect">
              <a:avLst/>
            </a:prstGeom>
            <a:noFill/>
          </p:spPr>
          <p:txBody>
            <a:bodyPr wrap="square" rtlCol="0">
              <a:spAutoFit/>
            </a:bodyPr>
            <a:lstStyle/>
            <a:p>
              <a:r>
                <a:rPr lang="en-US" sz="5400" dirty="0" smtClean="0">
                  <a:latin typeface="Futura-Condensed-Normal" pitchFamily="2" charset="0"/>
                  <a:cs typeface="Futura Condensed"/>
                </a:rPr>
                <a:t>IT’S ALIVE!</a:t>
              </a:r>
            </a:p>
          </p:txBody>
        </p:sp>
        <p:sp>
          <p:nvSpPr>
            <p:cNvPr id="66" name="TextBox 65"/>
            <p:cNvSpPr txBox="1"/>
            <p:nvPr/>
          </p:nvSpPr>
          <p:spPr>
            <a:xfrm>
              <a:off x="1685092" y="169447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30–45 MINUTES</a:t>
              </a:r>
            </a:p>
          </p:txBody>
        </p:sp>
        <p:pic>
          <p:nvPicPr>
            <p:cNvPr id="67" name="Picture 66" descr="30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423644" y="1752620"/>
              <a:ext cx="329184" cy="329184"/>
            </a:xfrm>
            <a:prstGeom prst="rect">
              <a:avLst/>
            </a:prstGeom>
          </p:spPr>
        </p:pic>
        <p:grpSp>
          <p:nvGrpSpPr>
            <p:cNvPr id="68" name="Group 67"/>
            <p:cNvGrpSpPr/>
            <p:nvPr/>
          </p:nvGrpSpPr>
          <p:grpSpPr>
            <a:xfrm>
              <a:off x="2819113" y="794340"/>
              <a:ext cx="442062" cy="1123360"/>
              <a:chOff x="2853673" y="794340"/>
              <a:chExt cx="442062" cy="1123360"/>
            </a:xfrm>
          </p:grpSpPr>
          <p:cxnSp>
            <p:nvCxnSpPr>
              <p:cNvPr id="85" name="Straight Connector 84"/>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sp>
        <p:nvSpPr>
          <p:cNvPr id="4" name="Slide Number Placeholder 3"/>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48</a:t>
            </a:r>
            <a:endParaRPr lang="en-US" dirty="0">
              <a:latin typeface="Futura-Condensed-Normal" pitchFamily="2" charset="0"/>
            </a:endParaRPr>
          </a:p>
        </p:txBody>
      </p:sp>
      <p:grpSp>
        <p:nvGrpSpPr>
          <p:cNvPr id="70" name="Group 69"/>
          <p:cNvGrpSpPr/>
          <p:nvPr/>
        </p:nvGrpSpPr>
        <p:grpSpPr>
          <a:xfrm>
            <a:off x="551129" y="-7273"/>
            <a:ext cx="493776" cy="2791968"/>
            <a:chOff x="551129" y="-7273"/>
            <a:chExt cx="493776" cy="2791968"/>
          </a:xfrm>
        </p:grpSpPr>
        <p:pic>
          <p:nvPicPr>
            <p:cNvPr id="71" name="Picture 70" descr="Unit3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29" y="-7273"/>
              <a:ext cx="493776" cy="2791968"/>
            </a:xfrm>
            <a:prstGeom prst="rect">
              <a:avLst/>
            </a:prstGeom>
          </p:spPr>
        </p:pic>
        <p:sp>
          <p:nvSpPr>
            <p:cNvPr id="72" name="TextBox 71"/>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a:t>
              </a:r>
              <a:r>
                <a:rPr lang="en-US" sz="2400" dirty="0">
                  <a:solidFill>
                    <a:schemeClr val="bg1"/>
                  </a:solidFill>
                  <a:latin typeface="Futura-Condensed-Normal" pitchFamily="2" charset="0"/>
                  <a:cs typeface="Futura Condensed"/>
                </a:rPr>
                <a:t>2</a:t>
              </a:r>
              <a:r>
                <a:rPr lang="en-US" sz="2400" dirty="0" smtClean="0">
                  <a:solidFill>
                    <a:schemeClr val="bg1"/>
                  </a:solidFill>
                  <a:latin typeface="Futura-Condensed-Normal" pitchFamily="2" charset="0"/>
                  <a:cs typeface="Futura Condensed"/>
                </a:rPr>
                <a:t>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37332870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607853" y="4041316"/>
            <a:ext cx="3597384" cy="3270232"/>
            <a:chOff x="3607853" y="4041316"/>
            <a:chExt cx="3597384" cy="3270232"/>
          </a:xfrm>
        </p:grpSpPr>
        <p:pic>
          <p:nvPicPr>
            <p:cNvPr id="11" name="Picture 10" descr="Screen Shot 2014-07-17 at 7.39.47 P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607853" y="4041316"/>
              <a:ext cx="2050997" cy="1531026"/>
            </a:xfrm>
            <a:prstGeom prst="rect">
              <a:avLst/>
            </a:prstGeom>
          </p:spPr>
        </p:pic>
        <p:pic>
          <p:nvPicPr>
            <p:cNvPr id="12" name="Picture 11" descr="Screen Shot 2014-07-17 at 7.39.32 PM.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188905" y="5803632"/>
              <a:ext cx="2016332" cy="1507916"/>
            </a:xfrm>
            <a:prstGeom prst="rect">
              <a:avLst/>
            </a:prstGeom>
          </p:spPr>
        </p:pic>
      </p:grpSp>
      <p:pic>
        <p:nvPicPr>
          <p:cNvPr id="2" name="Picture 1" descr="Screen Shot 2014-07-17 at 7.37.16 PM.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3607853" y="758088"/>
            <a:ext cx="3643847" cy="2719628"/>
          </a:xfrm>
          <a:prstGeom prst="rect">
            <a:avLst/>
          </a:prstGeom>
        </p:spPr>
      </p:pic>
      <p:grpSp>
        <p:nvGrpSpPr>
          <p:cNvPr id="6" name="Group 5"/>
          <p:cNvGrpSpPr/>
          <p:nvPr/>
        </p:nvGrpSpPr>
        <p:grpSpPr>
          <a:xfrm>
            <a:off x="445296" y="1520727"/>
            <a:ext cx="2357171" cy="1517011"/>
            <a:chOff x="422410" y="1482630"/>
            <a:chExt cx="2357171" cy="1517011"/>
          </a:xfrm>
        </p:grpSpPr>
        <p:sp>
          <p:nvSpPr>
            <p:cNvPr id="10" name="TextBox 9"/>
            <p:cNvSpPr txBox="1"/>
            <p:nvPr/>
          </p:nvSpPr>
          <p:spPr>
            <a:xfrm>
              <a:off x="515544" y="1482630"/>
              <a:ext cx="2159129" cy="553998"/>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smtClean="0">
                  <a:latin typeface="Futura-Condensed-Normal" pitchFamily="2" charset="0"/>
                  <a:cs typeface="Futura Condensed"/>
                </a:rPr>
                <a:t>HOW CAN YOU TAKE AN IMAGE OR A PHOTO AND MAKE IT COME ALIVE?</a:t>
              </a:r>
              <a:endParaRPr lang="en-US" sz="1200" dirty="0">
                <a:latin typeface="Futura-Condensed-Normal" pitchFamily="2" charset="0"/>
                <a:cs typeface="Futura Condensed"/>
              </a:endParaRPr>
            </a:p>
          </p:txBody>
        </p:sp>
        <p:sp>
          <p:nvSpPr>
            <p:cNvPr id="13" name="TextBox 12"/>
            <p:cNvSpPr txBox="1"/>
            <p:nvPr/>
          </p:nvSpPr>
          <p:spPr>
            <a:xfrm>
              <a:off x="422410" y="2168644"/>
              <a:ext cx="2357171" cy="830997"/>
            </a:xfrm>
            <a:prstGeom prst="rect">
              <a:avLst/>
            </a:prstGeom>
            <a:noFill/>
            <a:ln>
              <a:noFill/>
            </a:ln>
          </p:spPr>
          <p:txBody>
            <a:bodyPr wrap="square" rtlCol="0">
              <a:spAutoFit/>
            </a:bodyPr>
            <a:lstStyle/>
            <a:p>
              <a:pPr algn="just"/>
              <a:r>
                <a:rPr lang="en-US" sz="1200" dirty="0">
                  <a:latin typeface="Futura-Condensed-Normal" pitchFamily="2" charset="0"/>
                  <a:cs typeface="Futura Condensed"/>
                </a:rPr>
                <a:t>In this </a:t>
              </a:r>
              <a:r>
                <a:rPr lang="en-US" sz="1200" dirty="0" smtClean="0">
                  <a:latin typeface="Futura-Condensed-Normal" pitchFamily="2" charset="0"/>
                  <a:cs typeface="Futura Condensed"/>
                </a:rPr>
                <a:t>activity, you will explore ways of bringing sprites, images, and ideas to life as an animation by programming a series of costume changes.</a:t>
              </a:r>
              <a:endParaRPr lang="en-US" sz="1200" dirty="0">
                <a:solidFill>
                  <a:srgbClr val="000000"/>
                </a:solidFill>
                <a:latin typeface="Futura-Condensed-Normal" pitchFamily="2" charset="0"/>
                <a:cs typeface="Futura Condensed"/>
              </a:endParaRPr>
            </a:p>
          </p:txBody>
        </p:sp>
      </p:grpSp>
      <p:sp>
        <p:nvSpPr>
          <p:cNvPr id="14" name="TextBox 13"/>
          <p:cNvSpPr txBox="1"/>
          <p:nvPr/>
        </p:nvSpPr>
        <p:spPr>
          <a:xfrm>
            <a:off x="426672" y="4228628"/>
            <a:ext cx="2885167" cy="1043363"/>
          </a:xfrm>
          <a:prstGeom prst="rect">
            <a:avLst/>
          </a:prstGeom>
          <a:noFill/>
          <a:ln w="6350" cmpd="sng">
            <a:noFill/>
            <a:prstDash val="dash"/>
          </a:ln>
        </p:spPr>
        <p:txBody>
          <a:bodyPr wrap="square" rtlCol="0">
            <a:spAutoFit/>
          </a:bodyPr>
          <a:lstStyle/>
          <a:p>
            <a:pPr marL="171450" indent="-171450">
              <a:lnSpc>
                <a:spcPct val="130000"/>
              </a:lnSpc>
              <a:buFont typeface="Wingdings" charset="2"/>
              <a:buChar char="q"/>
            </a:pPr>
            <a:r>
              <a:rPr lang="en-US" sz="1200" dirty="0" smtClean="0">
                <a:latin typeface="Futura-Condensed-Normal" pitchFamily="2" charset="0"/>
                <a:cs typeface="Futura Condensed"/>
              </a:rPr>
              <a:t>Choose a sprite.</a:t>
            </a:r>
          </a:p>
          <a:p>
            <a:pPr marL="171450" indent="-171450">
              <a:lnSpc>
                <a:spcPct val="130000"/>
              </a:lnSpc>
              <a:buFont typeface="Wingdings" charset="2"/>
              <a:buChar char="q"/>
            </a:pPr>
            <a:r>
              <a:rPr lang="en-US" sz="1200" dirty="0" smtClean="0">
                <a:latin typeface="Futura-Condensed-Normal" pitchFamily="2" charset="0"/>
                <a:cs typeface="Futura Condensed"/>
              </a:rPr>
              <a:t>Add a different costume.</a:t>
            </a:r>
          </a:p>
          <a:p>
            <a:pPr marL="171450" indent="-171450">
              <a:lnSpc>
                <a:spcPct val="130000"/>
              </a:lnSpc>
              <a:buFont typeface="Wingdings" charset="2"/>
              <a:buChar char="q"/>
            </a:pPr>
            <a:r>
              <a:rPr lang="en-US" sz="1200" dirty="0" smtClean="0">
                <a:latin typeface="Futura-Condensed-Normal" pitchFamily="2" charset="0"/>
                <a:cs typeface="Futura Condensed"/>
              </a:rPr>
              <a:t>Add blocks to make the image come alive.</a:t>
            </a:r>
          </a:p>
          <a:p>
            <a:pPr marL="171450" indent="-171450">
              <a:lnSpc>
                <a:spcPct val="130000"/>
              </a:lnSpc>
              <a:buFont typeface="Wingdings" charset="2"/>
              <a:buChar char="q"/>
            </a:pPr>
            <a:r>
              <a:rPr lang="en-US" sz="1200" dirty="0" smtClean="0">
                <a:latin typeface="Futura-Condensed-Normal" pitchFamily="2" charset="0"/>
                <a:cs typeface="Futura Condensed"/>
              </a:rPr>
              <a:t>Repeat!</a:t>
            </a:r>
          </a:p>
        </p:txBody>
      </p:sp>
      <p:sp>
        <p:nvSpPr>
          <p:cNvPr id="26" name="TextBox 25"/>
          <p:cNvSpPr txBox="1"/>
          <p:nvPr/>
        </p:nvSpPr>
        <p:spPr>
          <a:xfrm>
            <a:off x="436830" y="8517982"/>
            <a:ext cx="2464723" cy="1200329"/>
          </a:xfrm>
          <a:prstGeom prst="rect">
            <a:avLst/>
          </a:prstGeom>
          <a:noFill/>
          <a:ln w="6350" cmpd="sng">
            <a:no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Try sketching your animation ideas on paper first – like a flipbook.</a:t>
            </a:r>
          </a:p>
          <a:p>
            <a:pPr marL="171450" indent="-171450">
              <a:buFont typeface="Wingdings" charset="2"/>
              <a:buChar char="q"/>
            </a:pPr>
            <a:r>
              <a:rPr lang="en-US" sz="1200" dirty="0" smtClean="0">
                <a:latin typeface="Futura-Condensed-Normal" pitchFamily="2" charset="0"/>
                <a:cs typeface="Futura Condensed"/>
              </a:rPr>
              <a:t>Experiment with different blocks and costumes until you find something you enjoy.</a:t>
            </a:r>
          </a:p>
          <a:p>
            <a:pPr marL="171450" indent="-171450">
              <a:buFont typeface="Wingdings" charset="2"/>
              <a:buChar char="q"/>
            </a:pPr>
            <a:r>
              <a:rPr lang="en-US" sz="1200" dirty="0" smtClean="0">
                <a:latin typeface="Futura-Condensed-Normal" pitchFamily="2" charset="0"/>
                <a:cs typeface="Futura Condensed"/>
              </a:rPr>
              <a:t>Need </a:t>
            </a:r>
            <a:r>
              <a:rPr lang="en-US" sz="1200" dirty="0">
                <a:latin typeface="Futura-Condensed-Normal" pitchFamily="2" charset="0"/>
                <a:cs typeface="Futura Condensed"/>
              </a:rPr>
              <a:t>some </a:t>
            </a:r>
            <a:r>
              <a:rPr lang="en-US" sz="1200" dirty="0" smtClean="0">
                <a:latin typeface="Futura-Condensed-Normal" pitchFamily="2" charset="0"/>
                <a:cs typeface="Futura Condensed"/>
              </a:rPr>
              <a:t>inspiration? Find projects in the Animation section of the Explore page.</a:t>
            </a:r>
          </a:p>
        </p:txBody>
      </p:sp>
      <p:grpSp>
        <p:nvGrpSpPr>
          <p:cNvPr id="3" name="Group 2"/>
          <p:cNvGrpSpPr/>
          <p:nvPr/>
        </p:nvGrpSpPr>
        <p:grpSpPr>
          <a:xfrm>
            <a:off x="-1" y="7871074"/>
            <a:ext cx="7772401" cy="532604"/>
            <a:chOff x="-1" y="7871074"/>
            <a:chExt cx="7772401" cy="532604"/>
          </a:xfrm>
        </p:grpSpPr>
        <p:sp>
          <p:nvSpPr>
            <p:cNvPr id="33" name="Rectangle 32"/>
            <p:cNvSpPr/>
            <p:nvPr/>
          </p:nvSpPr>
          <p:spPr>
            <a:xfrm>
              <a:off x="-1" y="7871074"/>
              <a:ext cx="7772401" cy="410457"/>
            </a:xfrm>
            <a:prstGeom prst="rect">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4" name="Diamond 33"/>
            <p:cNvSpPr/>
            <p:nvPr/>
          </p:nvSpPr>
          <p:spPr>
            <a:xfrm>
              <a:off x="1398022" y="8077594"/>
              <a:ext cx="381000" cy="326084"/>
            </a:xfrm>
            <a:prstGeom prst="diamond">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5" name="Diamond 34"/>
            <p:cNvSpPr/>
            <p:nvPr/>
          </p:nvSpPr>
          <p:spPr>
            <a:xfrm>
              <a:off x="5277046" y="8066025"/>
              <a:ext cx="381000" cy="326084"/>
            </a:xfrm>
            <a:prstGeom prst="diamond">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6" name="TextBox 65"/>
            <p:cNvSpPr txBox="1"/>
            <p:nvPr/>
          </p:nvSpPr>
          <p:spPr>
            <a:xfrm>
              <a:off x="0" y="7879206"/>
              <a:ext cx="3185510"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THINGS TO TRY</a:t>
              </a:r>
              <a:endParaRPr lang="en-US" dirty="0">
                <a:solidFill>
                  <a:schemeClr val="bg1"/>
                </a:solidFill>
                <a:latin typeface="Futura-Condensed-Normal" pitchFamily="2" charset="0"/>
                <a:cs typeface="Futura Condensed"/>
              </a:endParaRPr>
            </a:p>
          </p:txBody>
        </p:sp>
        <p:sp>
          <p:nvSpPr>
            <p:cNvPr id="67" name="TextBox 66"/>
            <p:cNvSpPr txBox="1"/>
            <p:nvPr/>
          </p:nvSpPr>
          <p:spPr>
            <a:xfrm>
              <a:off x="3185510" y="7884634"/>
              <a:ext cx="4586890"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sp>
        <p:nvSpPr>
          <p:cNvPr id="38" name="TextBox 37"/>
          <p:cNvSpPr txBox="1"/>
          <p:nvPr/>
        </p:nvSpPr>
        <p:spPr>
          <a:xfrm>
            <a:off x="3411201" y="8517982"/>
            <a:ext cx="4073332" cy="1200329"/>
          </a:xfrm>
          <a:prstGeom prst="rect">
            <a:avLst/>
          </a:prstGeom>
          <a:noFill/>
          <a:ln w="6350" cmpd="sng">
            <a:noFill/>
            <a:prstDash val="dash"/>
          </a:ln>
        </p:spPr>
        <p:txBody>
          <a:bodyPr wrap="square" lIns="91440" rIns="91440" rtlCol="0">
            <a:spAutoFit/>
          </a:bodyPr>
          <a:lstStyle/>
          <a:p>
            <a:pPr marL="171450" indent="-171450">
              <a:buFont typeface="Lucida Grande"/>
              <a:buChar char="+"/>
            </a:pPr>
            <a:r>
              <a:rPr lang="en-US" sz="1200" kern="1100" spc="-20" dirty="0" smtClean="0">
                <a:latin typeface="Futura-Condensed-Normal" pitchFamily="2" charset="0"/>
                <a:cs typeface="Futura Condensed"/>
              </a:rPr>
              <a:t>Add your </a:t>
            </a:r>
            <a:r>
              <a:rPr lang="en-US" sz="1200" kern="1100" spc="-20" dirty="0">
                <a:latin typeface="Futura-Condensed-Normal" pitchFamily="2" charset="0"/>
                <a:cs typeface="Futura Condensed"/>
              </a:rPr>
              <a:t>project to the </a:t>
            </a:r>
            <a:r>
              <a:rPr lang="en-US" sz="1200" kern="1100" spc="-20" dirty="0" smtClean="0">
                <a:latin typeface="Futura-Condensed-Normal" pitchFamily="2" charset="0"/>
                <a:cs typeface="Futura Condensed"/>
              </a:rPr>
              <a:t>It’s Alive studio: </a:t>
            </a:r>
            <a:r>
              <a:rPr lang="en-US" sz="1100" dirty="0" smtClean="0">
                <a:latin typeface="Futura-Condensed-Normal" pitchFamily="2" charset="0"/>
                <a:cs typeface="Futura Condensed"/>
              </a:rPr>
              <a:t>http</a:t>
            </a:r>
            <a:r>
              <a:rPr lang="en-US" sz="1100" dirty="0">
                <a:latin typeface="Futura-Condensed-Normal" pitchFamily="2" charset="0"/>
                <a:cs typeface="Futura Condensed"/>
              </a:rPr>
              <a:t>://</a:t>
            </a:r>
            <a:r>
              <a:rPr lang="en-US" sz="1100" dirty="0" err="1">
                <a:latin typeface="Futura-Condensed-Normal" pitchFamily="2" charset="0"/>
                <a:cs typeface="Futura Condensed"/>
              </a:rPr>
              <a:t>scratch.mit.edu</a:t>
            </a:r>
            <a:r>
              <a:rPr lang="en-US" sz="1100" dirty="0">
                <a:latin typeface="Futura-Condensed-Normal" pitchFamily="2" charset="0"/>
                <a:cs typeface="Futura Condensed"/>
              </a:rPr>
              <a:t>/studios/475529</a:t>
            </a:r>
            <a:endParaRPr lang="en-US" sz="1200" kern="1100" spc="-20" dirty="0" smtClean="0">
              <a:latin typeface="Futura-Condensed-Normal" pitchFamily="2" charset="0"/>
              <a:cs typeface="Futura Condensed"/>
            </a:endParaRPr>
          </a:p>
          <a:p>
            <a:pPr marL="171450" indent="-171450">
              <a:buFont typeface="Lucida Grande"/>
              <a:buChar char="+"/>
            </a:pPr>
            <a:r>
              <a:rPr lang="en-US" sz="1200" kern="1100" spc="-20" dirty="0" smtClean="0">
                <a:latin typeface="Futura-Condensed-Normal" pitchFamily="2" charset="0"/>
                <a:cs typeface="Futura Condensed"/>
              </a:rPr>
              <a:t>Challenge </a:t>
            </a:r>
            <a:r>
              <a:rPr lang="en-US" sz="1200" kern="1100" spc="-20" dirty="0">
                <a:latin typeface="Futura-Condensed-Normal" pitchFamily="2" charset="0"/>
                <a:cs typeface="Futura Condensed"/>
              </a:rPr>
              <a:t>yourself to do more! </a:t>
            </a:r>
            <a:r>
              <a:rPr lang="en-US" sz="1200" kern="1100" spc="-20" dirty="0" smtClean="0">
                <a:latin typeface="Futura-Condensed-Normal" pitchFamily="2" charset="0"/>
                <a:cs typeface="Futura Condensed"/>
              </a:rPr>
              <a:t>Add more features to your project to make your animations look even more lifelike.</a:t>
            </a:r>
          </a:p>
          <a:p>
            <a:pPr marL="171450" indent="-171450">
              <a:buFont typeface="Lucida Grande"/>
              <a:buChar char="+"/>
            </a:pPr>
            <a:r>
              <a:rPr lang="en-US" sz="1200" kern="1100" spc="-20" dirty="0" smtClean="0">
                <a:latin typeface="Futura-Condensed-Normal" pitchFamily="2" charset="0"/>
                <a:cs typeface="Futura Condensed"/>
              </a:rPr>
              <a:t>Help a neighbor!</a:t>
            </a:r>
          </a:p>
          <a:p>
            <a:pPr marL="171450" indent="-171450">
              <a:buFont typeface="Lucida Grande"/>
              <a:buChar char="+"/>
            </a:pPr>
            <a:r>
              <a:rPr lang="en-US" sz="1200" kern="1100" spc="-20" dirty="0" smtClean="0">
                <a:latin typeface="Futura-Condensed-Normal" pitchFamily="2" charset="0"/>
                <a:cs typeface="Futura Condensed"/>
              </a:rPr>
              <a:t>Share your project with a partner and walk them through your design process.</a:t>
            </a:r>
          </a:p>
          <a:p>
            <a:pPr marL="171450" indent="-171450">
              <a:buFont typeface="Lucida Grande"/>
              <a:buChar char="+"/>
            </a:pPr>
            <a:r>
              <a:rPr lang="en-US" sz="1200" kern="1100" spc="-20" dirty="0" smtClean="0">
                <a:latin typeface="Futura-Condensed-Normal" pitchFamily="2" charset="0"/>
                <a:cs typeface="Futura Condensed"/>
              </a:rPr>
              <a:t>Find an animated project you’re inspired by and remix it!</a:t>
            </a:r>
            <a:endParaRPr lang="en-US" sz="1200" kern="1100" spc="-20" dirty="0">
              <a:latin typeface="Futura-Condensed-Normal" pitchFamily="2" charset="0"/>
              <a:cs typeface="Futura Condensed"/>
            </a:endParaRPr>
          </a:p>
        </p:txBody>
      </p:sp>
      <p:cxnSp>
        <p:nvCxnSpPr>
          <p:cNvPr id="40" name="Straight Connector 39"/>
          <p:cNvCxnSpPr/>
          <p:nvPr/>
        </p:nvCxnSpPr>
        <p:spPr>
          <a:xfrm>
            <a:off x="3185510" y="8392109"/>
            <a:ext cx="0" cy="1527722"/>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1533968" y="2908875"/>
            <a:ext cx="1726679"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flipV="1">
            <a:off x="2782229" y="4893601"/>
            <a:ext cx="131408" cy="586002"/>
            <a:chOff x="457994" y="5621655"/>
            <a:chExt cx="2534276" cy="133143"/>
          </a:xfrm>
        </p:grpSpPr>
        <p:cxnSp>
          <p:nvCxnSpPr>
            <p:cNvPr id="65" name="Straight Arrow Connector 64"/>
            <p:cNvCxnSpPr/>
            <p:nvPr/>
          </p:nvCxnSpPr>
          <p:spPr>
            <a:xfrm flipV="1">
              <a:off x="457994" y="5753510"/>
              <a:ext cx="2534276"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2955165" y="5621655"/>
              <a:ext cx="0" cy="133143"/>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56" name="TextBox 55"/>
          <p:cNvSpPr txBox="1"/>
          <p:nvPr/>
        </p:nvSpPr>
        <p:spPr>
          <a:xfrm>
            <a:off x="444691"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cxnSp>
        <p:nvCxnSpPr>
          <p:cNvPr id="57" name="Straight Connector 56"/>
          <p:cNvCxnSpPr/>
          <p:nvPr/>
        </p:nvCxnSpPr>
        <p:spPr>
          <a:xfrm flipV="1">
            <a:off x="535219"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1981200" y="4660761"/>
            <a:ext cx="1430001" cy="0"/>
          </a:xfrm>
          <a:prstGeom prst="straightConnector1">
            <a:avLst/>
          </a:prstGeom>
          <a:ln w="12700" cmpd="sng">
            <a:solidFill>
              <a:schemeClr val="tx1"/>
            </a:solidFill>
            <a:prstDash val="dash"/>
            <a:headEnd type="none"/>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32" name="Picture 31" descr="Screen Shot 2014-06-04 at 2.54.04 PM.png"/>
          <p:cNvPicPr>
            <a:picLocks noChangeAspect="1"/>
          </p:cNvPicPr>
          <p:nvPr/>
        </p:nvPicPr>
        <p:blipFill>
          <a:blip r:embed="rId6">
            <a:extLst>
              <a:ext uri="{BEBA8EAE-BF5A-486C-A8C5-ECC9F3942E4B}">
                <a14:imgProps xmlns:a14="http://schemas.microsoft.com/office/drawing/2010/main" xmlns="">
                  <a14:imgLayer r:embed="rId7">
                    <a14:imgEffect>
                      <a14:backgroundRemoval t="0" b="100000" l="317" r="100000"/>
                    </a14:imgEffect>
                  </a14:imgLayer>
                </a14:imgProps>
              </a:ext>
              <a:ext uri="{28A0092B-C50C-407E-A947-70E740481C1C}">
                <a14:useLocalDpi xmlns:a14="http://schemas.microsoft.com/office/drawing/2010/main" xmlns="" val="0"/>
              </a:ext>
            </a:extLst>
          </a:blip>
          <a:stretch>
            <a:fillRect/>
          </a:stretch>
        </p:blipFill>
        <p:spPr>
          <a:xfrm>
            <a:off x="334316" y="5271991"/>
            <a:ext cx="2663784" cy="2553850"/>
          </a:xfrm>
          <a:prstGeom prst="rect">
            <a:avLst/>
          </a:prstGeom>
        </p:spPr>
      </p:pic>
      <p:grpSp>
        <p:nvGrpSpPr>
          <p:cNvPr id="69" name="Group 68"/>
          <p:cNvGrpSpPr/>
          <p:nvPr/>
        </p:nvGrpSpPr>
        <p:grpSpPr>
          <a:xfrm flipV="1">
            <a:off x="5586822" y="4753000"/>
            <a:ext cx="915186" cy="1154682"/>
            <a:chOff x="457994" y="5621655"/>
            <a:chExt cx="2540566" cy="133143"/>
          </a:xfrm>
        </p:grpSpPr>
        <p:cxnSp>
          <p:nvCxnSpPr>
            <p:cNvPr id="70" name="Straight Arrow Connector 69"/>
            <p:cNvCxnSpPr/>
            <p:nvPr/>
          </p:nvCxnSpPr>
          <p:spPr>
            <a:xfrm flipV="1">
              <a:off x="457994" y="5753961"/>
              <a:ext cx="2534276"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2998560" y="5621655"/>
              <a:ext cx="0" cy="133143"/>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2571138" y="443435"/>
            <a:ext cx="651202" cy="1336089"/>
            <a:chOff x="2571138" y="443435"/>
            <a:chExt cx="651202" cy="1336089"/>
          </a:xfrm>
        </p:grpSpPr>
        <p:grpSp>
          <p:nvGrpSpPr>
            <p:cNvPr id="41" name="Group 40"/>
            <p:cNvGrpSpPr/>
            <p:nvPr/>
          </p:nvGrpSpPr>
          <p:grpSpPr>
            <a:xfrm>
              <a:off x="2571138" y="443435"/>
              <a:ext cx="651202" cy="1336089"/>
              <a:chOff x="2169548" y="4643960"/>
              <a:chExt cx="393589" cy="656327"/>
            </a:xfrm>
          </p:grpSpPr>
          <p:cxnSp>
            <p:nvCxnSpPr>
              <p:cNvPr id="44" name="Straight Arrow Connector 43"/>
              <p:cNvCxnSpPr/>
              <p:nvPr/>
            </p:nvCxnSpPr>
            <p:spPr>
              <a:xfrm>
                <a:off x="2169548" y="4646880"/>
                <a:ext cx="393588"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42" name="Straight Arrow Connector 41"/>
            <p:cNvCxnSpPr/>
            <p:nvPr/>
          </p:nvCxnSpPr>
          <p:spPr>
            <a:xfrm>
              <a:off x="2576323"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46" name="TextBox 45"/>
          <p:cNvSpPr txBox="1"/>
          <p:nvPr/>
        </p:nvSpPr>
        <p:spPr>
          <a:xfrm>
            <a:off x="457995" y="606968"/>
            <a:ext cx="2815942" cy="923330"/>
          </a:xfrm>
          <a:prstGeom prst="rect">
            <a:avLst/>
          </a:prstGeom>
          <a:noFill/>
        </p:spPr>
        <p:txBody>
          <a:bodyPr wrap="square" rtlCol="0">
            <a:spAutoFit/>
          </a:bodyPr>
          <a:lstStyle/>
          <a:p>
            <a:r>
              <a:rPr lang="en-US" sz="5400" dirty="0" smtClean="0">
                <a:latin typeface="Futura-Condensed-Normal" pitchFamily="2" charset="0"/>
                <a:cs typeface="Futura Condensed"/>
              </a:rPr>
              <a:t>IT’S ALIVE!</a:t>
            </a:r>
          </a:p>
        </p:txBody>
      </p:sp>
    </p:spTree>
    <p:extLst>
      <p:ext uri="{BB962C8B-B14F-4D97-AF65-F5344CB8AC3E}">
        <p14:creationId xmlns:p14="http://schemas.microsoft.com/office/powerpoint/2010/main" xmlns="" val="13675805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Diamond 53"/>
          <p:cNvSpPr/>
          <p:nvPr/>
        </p:nvSpPr>
        <p:spPr>
          <a:xfrm>
            <a:off x="6965252" y="2133579"/>
            <a:ext cx="781748" cy="781748"/>
          </a:xfrm>
          <a:prstGeom prst="diamon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grpSp>
        <p:nvGrpSpPr>
          <p:cNvPr id="3" name="Group 2"/>
          <p:cNvGrpSpPr/>
          <p:nvPr/>
        </p:nvGrpSpPr>
        <p:grpSpPr>
          <a:xfrm>
            <a:off x="4007796" y="2830659"/>
            <a:ext cx="3307404" cy="1144274"/>
            <a:chOff x="4007796" y="2830659"/>
            <a:chExt cx="3307404" cy="1144274"/>
          </a:xfrm>
        </p:grpSpPr>
        <p:sp>
          <p:nvSpPr>
            <p:cNvPr id="18" name="TextBox 17"/>
            <p:cNvSpPr txBox="1"/>
            <p:nvPr/>
          </p:nvSpPr>
          <p:spPr>
            <a:xfrm>
              <a:off x="4104914" y="3328603"/>
              <a:ext cx="3117152" cy="646330"/>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Unit 2 Debug </a:t>
              </a:r>
              <a:r>
                <a:rPr lang="en-US" sz="1200" spc="-20" dirty="0">
                  <a:latin typeface="Futura-Condensed-Normal" pitchFamily="2" charset="0"/>
                  <a:cs typeface="Futura Condensed"/>
                </a:rPr>
                <a:t>It</a:t>
              </a:r>
              <a:r>
                <a:rPr lang="en-US" sz="1200" spc="-20" dirty="0" smtClean="0">
                  <a:latin typeface="Futura-Condensed-Normal" pitchFamily="2" charset="0"/>
                  <a:cs typeface="Futura Condensed"/>
                </a:rPr>
                <a:t>! </a:t>
              </a:r>
              <a:r>
                <a:rPr lang="en-US" sz="1200" dirty="0">
                  <a:latin typeface="Futura-Condensed-Normal" pitchFamily="2" charset="0"/>
                  <a:cs typeface="Futura Condensed"/>
                </a:rPr>
                <a:t>h</a:t>
              </a:r>
              <a:r>
                <a:rPr lang="en-US" sz="1200" dirty="0" smtClean="0">
                  <a:latin typeface="Futura-Condensed-Normal" pitchFamily="2" charset="0"/>
                  <a:cs typeface="Futura Condensed"/>
                </a:rPr>
                <a:t>andout</a:t>
              </a:r>
            </a:p>
            <a:p>
              <a:pPr marL="171450" indent="-171450">
                <a:buFont typeface="Wingdings" charset="2"/>
                <a:buChar char="q"/>
              </a:pPr>
              <a:r>
                <a:rPr lang="en-US" sz="1200" spc="-20" dirty="0" smtClean="0">
                  <a:latin typeface="Futura-Condensed-Normal" pitchFamily="2" charset="0"/>
                  <a:cs typeface="Futura Condensed"/>
                </a:rPr>
                <a:t>Unit 2 Debug </a:t>
              </a:r>
              <a:r>
                <a:rPr lang="en-US" sz="1200" spc="-20" dirty="0">
                  <a:latin typeface="Futura-Condensed-Normal" pitchFamily="2" charset="0"/>
                  <a:cs typeface="Futura Condensed"/>
                </a:rPr>
                <a:t>It! </a:t>
              </a:r>
              <a:r>
                <a:rPr lang="en-US" sz="1200" dirty="0" smtClean="0">
                  <a:latin typeface="Futura-Condensed-Normal" pitchFamily="2" charset="0"/>
                  <a:cs typeface="Futura Condensed"/>
                </a:rPr>
                <a:t>studio</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http</a:t>
              </a:r>
              <a:r>
                <a:rPr lang="en-US" sz="1200" dirty="0">
                  <a:latin typeface="Futura-Condensed-Normal" pitchFamily="2" charset="0"/>
                  <a:cs typeface="Futura Condensed"/>
                </a:rPr>
                <a:t>://</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/studios/475539</a:t>
              </a:r>
            </a:p>
          </p:txBody>
        </p:sp>
        <p:sp>
          <p:nvSpPr>
            <p:cNvPr id="19" name="TextBox 18"/>
            <p:cNvSpPr txBox="1"/>
            <p:nvPr/>
          </p:nvSpPr>
          <p:spPr>
            <a:xfrm>
              <a:off x="4007796"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104914"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457995" y="2830659"/>
            <a:ext cx="3324338" cy="3729598"/>
            <a:chOff x="457995" y="2830659"/>
            <a:chExt cx="3324338" cy="3729598"/>
          </a:xfrm>
        </p:grpSpPr>
        <p:sp>
          <p:nvSpPr>
            <p:cNvPr id="14" name="TextBox 13"/>
            <p:cNvSpPr txBox="1"/>
            <p:nvPr/>
          </p:nvSpPr>
          <p:spPr>
            <a:xfrm>
              <a:off x="551129" y="3328603"/>
              <a:ext cx="3231204" cy="3231654"/>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a:latin typeface="Futura-Condensed-Normal" pitchFamily="2" charset="0"/>
                  <a:cs typeface="Futura Condensed"/>
                </a:rPr>
                <a:t>Optionally, have the Unit </a:t>
              </a:r>
              <a:r>
                <a:rPr lang="en-US" sz="1200" spc="-20" dirty="0" smtClean="0">
                  <a:latin typeface="Futura-Condensed-Normal" pitchFamily="2" charset="0"/>
                  <a:cs typeface="Futura Condensed"/>
                </a:rPr>
                <a:t>2 </a:t>
              </a:r>
              <a:r>
                <a:rPr lang="en-US" sz="1200" spc="-20" dirty="0">
                  <a:latin typeface="Futura-Condensed-Normal" pitchFamily="2" charset="0"/>
                  <a:cs typeface="Futura Condensed"/>
                </a:rPr>
                <a:t>Debug It! handout available to guide students during the activity.</a:t>
              </a:r>
            </a:p>
            <a:p>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Help </a:t>
              </a:r>
              <a:r>
                <a:rPr lang="en-US" sz="1200" dirty="0">
                  <a:latin typeface="Futura-Condensed-Normal" pitchFamily="2" charset="0"/>
                  <a:cs typeface="Futura Condensed"/>
                </a:rPr>
                <a:t>students open the Debug It! programs from the Unit </a:t>
              </a:r>
              <a:r>
                <a:rPr lang="en-US" sz="1200" dirty="0" smtClean="0">
                  <a:latin typeface="Futura-Condensed-Normal" pitchFamily="2" charset="0"/>
                  <a:cs typeface="Futura Condensed"/>
                </a:rPr>
                <a:t>2 </a:t>
              </a:r>
              <a:r>
                <a:rPr lang="en-US" sz="1200" dirty="0">
                  <a:latin typeface="Futura-Condensed-Normal" pitchFamily="2" charset="0"/>
                  <a:cs typeface="Futura Condensed"/>
                </a:rPr>
                <a:t>Debug It! studio or by following the project links listed on the Unit </a:t>
              </a:r>
              <a:r>
                <a:rPr lang="en-US" sz="1200" dirty="0" smtClean="0">
                  <a:latin typeface="Futura-Condensed-Normal" pitchFamily="2" charset="0"/>
                  <a:cs typeface="Futura Condensed"/>
                </a:rPr>
                <a:t>2 </a:t>
              </a:r>
              <a:r>
                <a:rPr lang="en-US" sz="1200" dirty="0">
                  <a:latin typeface="Futura-Condensed-Normal" pitchFamily="2" charset="0"/>
                  <a:cs typeface="Futura Condensed"/>
                </a:rPr>
                <a:t>Debug It! handout. Encourage students to click on the “Look Inside” button to investigate the buggy program, tinker with problematic code, and test possible solutions.</a:t>
              </a: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a:solidFill>
                    <a:srgbClr val="000000"/>
                  </a:solidFill>
                  <a:latin typeface="Futura-Condensed-Normal" pitchFamily="2" charset="0"/>
                  <a:cs typeface="Futura Condensed"/>
                </a:rPr>
                <a:t>Give students time to test and debug each Debug It! challenge. Optionally, </a:t>
              </a:r>
              <a:r>
                <a:rPr lang="en-US" sz="1200" dirty="0" smtClean="0">
                  <a:solidFill>
                    <a:srgbClr val="000000"/>
                  </a:solidFill>
                  <a:latin typeface="Futura-Condensed-Normal" pitchFamily="2" charset="0"/>
                  <a:cs typeface="Futura Condensed"/>
                </a:rPr>
                <a:t>have students </a:t>
              </a:r>
              <a:r>
                <a:rPr lang="en-US" sz="1200" dirty="0">
                  <a:solidFill>
                    <a:srgbClr val="000000"/>
                  </a:solidFill>
                  <a:latin typeface="Futura-Condensed-Normal" pitchFamily="2" charset="0"/>
                  <a:cs typeface="Futura Condensed"/>
                </a:rPr>
                <a:t>use the remix </a:t>
              </a:r>
              <a:r>
                <a:rPr lang="en-US" sz="1200" dirty="0" smtClean="0">
                  <a:solidFill>
                    <a:srgbClr val="000000"/>
                  </a:solidFill>
                  <a:latin typeface="Futura-Condensed-Normal" pitchFamily="2" charset="0"/>
                  <a:cs typeface="Futura Condensed"/>
                </a:rPr>
                <a:t>function in Scratch </a:t>
              </a:r>
              <a:r>
                <a:rPr lang="en-US" sz="1200" dirty="0">
                  <a:solidFill>
                    <a:srgbClr val="000000"/>
                  </a:solidFill>
                  <a:latin typeface="Futura-Condensed-Normal" pitchFamily="2" charset="0"/>
                  <a:cs typeface="Futura Condensed"/>
                </a:rPr>
                <a:t>to fix the bugs and save corrected programs.</a:t>
              </a: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a:t>
              </a:r>
              <a:r>
                <a:rPr lang="en-US" sz="1200" dirty="0">
                  <a:latin typeface="Futura-Condensed-Normal" pitchFamily="2" charset="0"/>
                  <a:cs typeface="Futura Condensed"/>
                </a:rPr>
                <a:t>students to reflect back on their </a:t>
              </a:r>
              <a:r>
                <a:rPr lang="en-US" sz="1200" spc="-10" dirty="0">
                  <a:latin typeface="Futura-Condensed-Normal" pitchFamily="2" charset="0"/>
                  <a:cs typeface="Futura Condensed"/>
                </a:rPr>
                <a:t>testing and debugging </a:t>
              </a:r>
              <a:r>
                <a:rPr lang="en-US" sz="1200" dirty="0">
                  <a:latin typeface="Futura-Condensed-Normal" pitchFamily="2" charset="0"/>
                  <a:cs typeface="Futura Condensed"/>
                </a:rPr>
                <a:t>experiences by responding to the reflection prompts in their design journals or in a group discussion</a:t>
              </a:r>
              <a:r>
                <a:rPr lang="en-US" sz="1200" spc="-10" dirty="0">
                  <a:latin typeface="Futura-Condensed-Normal" pitchFamily="2" charset="0"/>
                  <a:cs typeface="Futura Condensed"/>
                </a:rPr>
                <a:t>.</a:t>
              </a: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spc="-10" dirty="0" smtClean="0">
                  <a:latin typeface="Futura-Condensed-Normal" pitchFamily="2" charset="0"/>
                  <a:cs typeface="Futura Condensed"/>
                </a:rPr>
                <a:t>Create </a:t>
              </a:r>
              <a:r>
                <a:rPr lang="en-US" sz="1200" spc="-10" dirty="0">
                  <a:latin typeface="Futura-Condensed-Normal" pitchFamily="2" charset="0"/>
                  <a:cs typeface="Futura Condensed"/>
                </a:rPr>
                <a:t>a class list of debugging strategies by collecting students’ </a:t>
              </a:r>
              <a:r>
                <a:rPr lang="en-US" sz="1200" dirty="0">
                  <a:latin typeface="Futura-Condensed-Normal" pitchFamily="2" charset="0"/>
                  <a:cs typeface="Futura Condensed"/>
                </a:rPr>
                <a:t>problem finding and problem solving approaches</a:t>
              </a:r>
              <a:r>
                <a:rPr lang="en-US" sz="1200" dirty="0" smtClean="0">
                  <a:latin typeface="Futura-Condensed-Normal" pitchFamily="2" charset="0"/>
                  <a:cs typeface="Futura Condensed"/>
                </a:rPr>
                <a:t>.</a:t>
              </a:r>
              <a:endParaRPr lang="en-US" sz="1200" spc="-10" dirty="0">
                <a:latin typeface="Futura-Condensed-Normal" pitchFamily="2" charset="0"/>
                <a:cs typeface="Futura Condensed"/>
              </a:endParaRPr>
            </a:p>
          </p:txBody>
        </p:sp>
        <p:sp>
          <p:nvSpPr>
            <p:cNvPr id="78" name="TextBox 77"/>
            <p:cNvSpPr txBox="1"/>
            <p:nvPr/>
          </p:nvSpPr>
          <p:spPr>
            <a:xfrm>
              <a:off x="457995"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79" name="Straight Connector 78"/>
            <p:cNvCxnSpPr/>
            <p:nvPr/>
          </p:nvCxnSpPr>
          <p:spPr>
            <a:xfrm flipV="1">
              <a:off x="551129"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1" name="Group 80"/>
          <p:cNvGrpSpPr/>
          <p:nvPr/>
        </p:nvGrpSpPr>
        <p:grpSpPr>
          <a:xfrm>
            <a:off x="4007796" y="4090130"/>
            <a:ext cx="3307404" cy="1513483"/>
            <a:chOff x="3992282" y="4098597"/>
            <a:chExt cx="3307404" cy="1513483"/>
          </a:xfrm>
        </p:grpSpPr>
        <p:sp>
          <p:nvSpPr>
            <p:cNvPr id="82" name="TextBox 81"/>
            <p:cNvSpPr txBox="1"/>
            <p:nvPr/>
          </p:nvSpPr>
          <p:spPr>
            <a:xfrm>
              <a:off x="4089400" y="4596417"/>
              <a:ext cx="3117152" cy="1015663"/>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What </a:t>
              </a:r>
              <a:r>
                <a:rPr lang="en-US" sz="1200" dirty="0" smtClean="0">
                  <a:latin typeface="Futura-Condensed-Normal" pitchFamily="2" charset="0"/>
                  <a:cs typeface="Futura Condensed"/>
                </a:rPr>
                <a:t>was the </a:t>
              </a:r>
              <a:r>
                <a:rPr lang="en-US" sz="1200" dirty="0">
                  <a:latin typeface="Futura-Condensed-Normal" pitchFamily="2" charset="0"/>
                  <a:cs typeface="Futura Condensed"/>
                </a:rPr>
                <a:t>problem?</a:t>
              </a:r>
            </a:p>
            <a:p>
              <a:pPr marL="171450" indent="-171450">
                <a:buFont typeface="Lucida Grande"/>
                <a:buChar char="+"/>
              </a:pPr>
              <a:r>
                <a:rPr lang="en-US" sz="1200" dirty="0">
                  <a:latin typeface="Futura-Condensed-Normal" pitchFamily="2" charset="0"/>
                  <a:cs typeface="Futura Condensed"/>
                </a:rPr>
                <a:t>How did you identify the problem?</a:t>
              </a:r>
            </a:p>
            <a:p>
              <a:pPr marL="171450" indent="-171450">
                <a:buFont typeface="Lucida Grande"/>
                <a:buChar char="+"/>
              </a:pPr>
              <a:r>
                <a:rPr lang="en-US" sz="1200" dirty="0">
                  <a:latin typeface="Futura-Condensed-Normal" pitchFamily="2" charset="0"/>
                  <a:cs typeface="Futura Condensed"/>
                </a:rPr>
                <a:t>How did you fix the problem?</a:t>
              </a:r>
            </a:p>
            <a:p>
              <a:pPr marL="171450" indent="-171450">
                <a:buFont typeface="Lucida Grande"/>
                <a:buChar char="+"/>
              </a:pPr>
              <a:r>
                <a:rPr lang="en-US" sz="1200" dirty="0">
                  <a:latin typeface="Futura-Condensed-Normal" pitchFamily="2" charset="0"/>
                  <a:cs typeface="Futura Condensed"/>
                </a:rPr>
                <a:t>Did others have alternative approaches to fixing the problem?</a:t>
              </a:r>
            </a:p>
          </p:txBody>
        </p:sp>
        <p:sp>
          <p:nvSpPr>
            <p:cNvPr id="83" name="TextBox 82"/>
            <p:cNvSpPr txBox="1"/>
            <p:nvPr/>
          </p:nvSpPr>
          <p:spPr>
            <a:xfrm>
              <a:off x="3992282" y="4098597"/>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84" name="Straight Connector 83"/>
            <p:cNvCxnSpPr/>
            <p:nvPr/>
          </p:nvCxnSpPr>
          <p:spPr>
            <a:xfrm flipV="1">
              <a:off x="4089400" y="4437151"/>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TextBox 66"/>
          <p:cNvSpPr txBox="1"/>
          <p:nvPr/>
        </p:nvSpPr>
        <p:spPr>
          <a:xfrm>
            <a:off x="457995" y="2262843"/>
            <a:ext cx="2913799" cy="523220"/>
          </a:xfrm>
          <a:prstGeom prst="rect">
            <a:avLst/>
          </a:prstGeom>
          <a:noFill/>
        </p:spPr>
        <p:txBody>
          <a:bodyPr wrap="square" rtlCol="0" anchor="ctr" anchorCtr="0">
            <a:spAutoFit/>
          </a:bodyPr>
          <a:lstStyle/>
          <a:p>
            <a:r>
              <a:rPr lang="en-US" sz="2800" dirty="0" smtClean="0">
                <a:solidFill>
                  <a:schemeClr val="bg1"/>
                </a:solidFill>
                <a:latin typeface="Futura-Condensed-Normal" pitchFamily="2" charset="0"/>
                <a:cs typeface="Futura Condensed"/>
              </a:rPr>
              <a:t>ACTIVITY DESCRIPTION</a:t>
            </a:r>
            <a:endParaRPr lang="en-US" sz="2800" dirty="0">
              <a:solidFill>
                <a:schemeClr val="bg1"/>
              </a:solidFill>
              <a:latin typeface="Futura-Condensed-Normal" pitchFamily="2" charset="0"/>
              <a:cs typeface="Futura Condensed"/>
            </a:endParaRPr>
          </a:p>
        </p:txBody>
      </p:sp>
      <p:sp>
        <p:nvSpPr>
          <p:cNvPr id="65" name="Isosceles Triangle 64"/>
          <p:cNvSpPr/>
          <p:nvPr/>
        </p:nvSpPr>
        <p:spPr>
          <a:xfrm rot="16200000">
            <a:off x="6953456" y="2403548"/>
            <a:ext cx="479582"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grpSp>
        <p:nvGrpSpPr>
          <p:cNvPr id="97" name="Group 96"/>
          <p:cNvGrpSpPr/>
          <p:nvPr/>
        </p:nvGrpSpPr>
        <p:grpSpPr>
          <a:xfrm>
            <a:off x="4007796" y="5709109"/>
            <a:ext cx="3307404" cy="1511490"/>
            <a:chOff x="3992282" y="2832776"/>
            <a:chExt cx="3307404" cy="1511490"/>
          </a:xfrm>
        </p:grpSpPr>
        <p:sp>
          <p:nvSpPr>
            <p:cNvPr id="98" name="TextBox 97"/>
            <p:cNvSpPr txBox="1"/>
            <p:nvPr/>
          </p:nvSpPr>
          <p:spPr>
            <a:xfrm>
              <a:off x="4089400" y="3328603"/>
              <a:ext cx="3117152" cy="1015663"/>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Were students able to solve all five bugs? If not, how might you clarify the concepts expressed in the unsolved programs?</a:t>
              </a:r>
            </a:p>
            <a:p>
              <a:pPr marL="171450" indent="-171450">
                <a:buFont typeface="Lucida Grande"/>
                <a:buChar char="+"/>
              </a:pPr>
              <a:r>
                <a:rPr lang="en-US" sz="1200" dirty="0" smtClean="0">
                  <a:latin typeface="Futura-Condensed-Normal" pitchFamily="2" charset="0"/>
                  <a:cs typeface="Futura Condensed"/>
                </a:rPr>
                <a:t>What different testing and debugging strategies did students employ?</a:t>
              </a:r>
            </a:p>
          </p:txBody>
        </p:sp>
        <p:sp>
          <p:nvSpPr>
            <p:cNvPr id="99" name="TextBox 9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100" name="Straight Connector 9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6" name="Group 45"/>
          <p:cNvGrpSpPr/>
          <p:nvPr/>
        </p:nvGrpSpPr>
        <p:grpSpPr>
          <a:xfrm>
            <a:off x="457995" y="7630731"/>
            <a:ext cx="6857205" cy="352518"/>
            <a:chOff x="457995" y="7630731"/>
            <a:chExt cx="6857205" cy="352518"/>
          </a:xfrm>
        </p:grpSpPr>
        <p:sp>
          <p:nvSpPr>
            <p:cNvPr id="47" name="TextBox 46"/>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48" name="Straight Connector 47"/>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50" name="Straight Connector 49"/>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51" name="Group 50"/>
          <p:cNvGrpSpPr/>
          <p:nvPr/>
        </p:nvGrpSpPr>
        <p:grpSpPr>
          <a:xfrm>
            <a:off x="4104914" y="8217641"/>
            <a:ext cx="3117152" cy="1158779"/>
            <a:chOff x="3746748" y="8217641"/>
            <a:chExt cx="3475318" cy="1158779"/>
          </a:xfrm>
        </p:grpSpPr>
        <p:sp>
          <p:nvSpPr>
            <p:cNvPr id="52" name="TextBox 51"/>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53" name="Group 52"/>
            <p:cNvGrpSpPr/>
            <p:nvPr/>
          </p:nvGrpSpPr>
          <p:grpSpPr>
            <a:xfrm>
              <a:off x="4076948" y="8385986"/>
              <a:ext cx="3145118" cy="883399"/>
              <a:chOff x="3891832" y="8385983"/>
              <a:chExt cx="3321768" cy="883398"/>
            </a:xfrm>
          </p:grpSpPr>
          <p:cxnSp>
            <p:nvCxnSpPr>
              <p:cNvPr id="59" name="Straight Connector 58"/>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66" name="TextBox 65"/>
          <p:cNvSpPr txBox="1"/>
          <p:nvPr/>
        </p:nvSpPr>
        <p:spPr>
          <a:xfrm>
            <a:off x="551129" y="8142739"/>
            <a:ext cx="3231204" cy="830997"/>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Facilitate </a:t>
            </a:r>
            <a:r>
              <a:rPr lang="en-US" sz="1200" dirty="0">
                <a:latin typeface="Futura-Condensed-Normal" pitchFamily="2" charset="0"/>
                <a:cs typeface="Futura Condensed"/>
              </a:rPr>
              <a:t>this activity in a whole group by having students act out the Debug It! programs in a similar way to the Performing Scripts activity, or introduce performing scripts as a new strategy for testing and debugging </a:t>
            </a:r>
            <a:r>
              <a:rPr lang="en-US" sz="1200" dirty="0" smtClean="0">
                <a:latin typeface="Futura-Condensed-Normal" pitchFamily="2" charset="0"/>
                <a:cs typeface="Futura Condensed"/>
              </a:rPr>
              <a:t>projects</a:t>
            </a:r>
            <a:r>
              <a:rPr lang="en-US" sz="1200" dirty="0">
                <a:latin typeface="Futura-Condensed-Normal" pitchFamily="2" charset="0"/>
                <a:cs typeface="Futura Condensed"/>
              </a:rPr>
              <a:t>.</a:t>
            </a:r>
          </a:p>
        </p:txBody>
      </p:sp>
      <p:grpSp>
        <p:nvGrpSpPr>
          <p:cNvPr id="4" name="Group 3"/>
          <p:cNvGrpSpPr/>
          <p:nvPr/>
        </p:nvGrpSpPr>
        <p:grpSpPr>
          <a:xfrm>
            <a:off x="1295838" y="595839"/>
            <a:ext cx="5913646" cy="1615338"/>
            <a:chOff x="457995" y="595839"/>
            <a:chExt cx="5913646" cy="1615338"/>
          </a:xfrm>
        </p:grpSpPr>
        <p:sp>
          <p:nvSpPr>
            <p:cNvPr id="10" name="TextBox 9"/>
            <p:cNvSpPr txBox="1"/>
            <p:nvPr/>
          </p:nvSpPr>
          <p:spPr>
            <a:xfrm>
              <a:off x="3371794" y="795405"/>
              <a:ext cx="2999847" cy="1415772"/>
            </a:xfrm>
            <a:prstGeom prst="rect">
              <a:avLst/>
            </a:prstGeom>
            <a:noFill/>
            <a:ln w="6350" cmpd="sng">
              <a:solidFill>
                <a:schemeClr val="tx1"/>
              </a:solidFill>
              <a:prstDash val="dash"/>
            </a:ln>
          </p:spPr>
          <p:txBody>
            <a:bodyPr wrap="square" rtlCol="0">
              <a:spAutoFit/>
            </a:bodyPr>
            <a:lstStyle/>
            <a:p>
              <a:r>
                <a:rPr lang="en-US" sz="1400" dirty="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endParaRPr lang="en-US" sz="1200" dirty="0">
                <a:latin typeface="Futura-Condensed-Normal" pitchFamily="2" charset="0"/>
                <a:cs typeface="Futura Condensed"/>
              </a:endParaRPr>
            </a:p>
            <a:p>
              <a:pPr marL="171450" indent="-171450">
                <a:buFont typeface="Lucida Grande"/>
                <a:buChar char="+"/>
              </a:pPr>
              <a:r>
                <a:rPr lang="en-US" sz="1200" dirty="0">
                  <a:latin typeface="Futura-Condensed-Normal" pitchFamily="2" charset="0"/>
                  <a:cs typeface="Futura Condensed"/>
                </a:rPr>
                <a:t>investigate the problem and find a solution to five debugging </a:t>
              </a:r>
              <a:r>
                <a:rPr lang="en-US" sz="1200" dirty="0" smtClean="0">
                  <a:latin typeface="Futura-Condensed-Normal" pitchFamily="2" charset="0"/>
                  <a:cs typeface="Futura Condensed"/>
                </a:rPr>
                <a:t>challenges</a:t>
              </a:r>
              <a:endParaRPr lang="en-US" sz="1200" dirty="0">
                <a:latin typeface="Futura-Condensed-Normal" pitchFamily="2" charset="0"/>
                <a:cs typeface="Futura Condensed"/>
              </a:endParaRPr>
            </a:p>
            <a:p>
              <a:pPr marL="171450" indent="-171450">
                <a:buFont typeface="Lucida Grande"/>
                <a:buChar char="+"/>
              </a:pPr>
              <a:r>
                <a:rPr lang="en-US" sz="1200" dirty="0">
                  <a:latin typeface="Futura-Condensed-Normal" pitchFamily="2" charset="0"/>
                  <a:cs typeface="Futura Condensed"/>
                </a:rPr>
                <a:t>explore a range of concepts (including </a:t>
              </a:r>
              <a:r>
                <a:rPr lang="en-US" sz="1200" dirty="0" smtClean="0">
                  <a:latin typeface="Futura-Condensed-Normal" pitchFamily="2" charset="0"/>
                  <a:cs typeface="Futura Condensed"/>
                </a:rPr>
                <a:t>sequence and loops) </a:t>
              </a:r>
              <a:r>
                <a:rPr lang="en-US" sz="1200" dirty="0">
                  <a:latin typeface="Futura-Condensed-Normal" pitchFamily="2" charset="0"/>
                  <a:cs typeface="Futura Condensed"/>
                </a:rPr>
                <a:t>through the practices of testing and </a:t>
              </a:r>
              <a:r>
                <a:rPr lang="en-US" sz="1200" dirty="0" smtClean="0">
                  <a:latin typeface="Futura-Condensed-Normal" pitchFamily="2" charset="0"/>
                  <a:cs typeface="Futura Condensed"/>
                </a:rPr>
                <a:t>debugging</a:t>
              </a:r>
              <a:endParaRPr lang="en-US" sz="1200" dirty="0">
                <a:latin typeface="Futura-Condensed-Normal" pitchFamily="2" charset="0"/>
                <a:cs typeface="Futura Condensed"/>
              </a:endParaRPr>
            </a:p>
            <a:p>
              <a:pPr marL="171450" indent="-171450">
                <a:buFont typeface="Lucida Grande"/>
                <a:buChar char="+"/>
              </a:pPr>
              <a:r>
                <a:rPr lang="en-US" sz="1200" dirty="0">
                  <a:latin typeface="Futura-Condensed-Normal" pitchFamily="2" charset="0"/>
                  <a:cs typeface="Futura Condensed"/>
                </a:rPr>
                <a:t>develop a list of strategies for debugging </a:t>
              </a:r>
              <a:r>
                <a:rPr lang="en-US" sz="1200" dirty="0" smtClean="0">
                  <a:latin typeface="Futura-Condensed-Normal" pitchFamily="2" charset="0"/>
                  <a:cs typeface="Futura Condensed"/>
                </a:rPr>
                <a:t>projects</a:t>
              </a:r>
              <a:endParaRPr lang="en-US" sz="1200" dirty="0">
                <a:latin typeface="Futura-Condensed-Normal" pitchFamily="2" charset="0"/>
                <a:cs typeface="Futura Condensed"/>
              </a:endParaRPr>
            </a:p>
          </p:txBody>
        </p:sp>
        <p:sp>
          <p:nvSpPr>
            <p:cNvPr id="42" name="TextBox 41"/>
            <p:cNvSpPr txBox="1"/>
            <p:nvPr/>
          </p:nvSpPr>
          <p:spPr>
            <a:xfrm>
              <a:off x="457995" y="595839"/>
              <a:ext cx="2815942" cy="954107"/>
            </a:xfrm>
            <a:prstGeom prst="rect">
              <a:avLst/>
            </a:prstGeom>
            <a:noFill/>
          </p:spPr>
          <p:txBody>
            <a:bodyPr wrap="square" rtlCol="0">
              <a:spAutoFit/>
            </a:bodyPr>
            <a:lstStyle/>
            <a:p>
              <a:r>
                <a:rPr lang="en-US" sz="5600" dirty="0" smtClean="0">
                  <a:latin typeface="Futura-Condensed-Normal" pitchFamily="2" charset="0"/>
                  <a:cs typeface="Futura Condensed"/>
                </a:rPr>
                <a:t>DEBUG IT!</a:t>
              </a:r>
            </a:p>
          </p:txBody>
        </p:sp>
        <p:grpSp>
          <p:nvGrpSpPr>
            <p:cNvPr id="69" name="Group 68"/>
            <p:cNvGrpSpPr/>
            <p:nvPr/>
          </p:nvGrpSpPr>
          <p:grpSpPr>
            <a:xfrm>
              <a:off x="2819113" y="794340"/>
              <a:ext cx="442062" cy="1123360"/>
              <a:chOff x="2853673" y="794340"/>
              <a:chExt cx="442062" cy="1123360"/>
            </a:xfrm>
          </p:grpSpPr>
          <p:cxnSp>
            <p:nvCxnSpPr>
              <p:cNvPr id="70" name="Straight Connector 69"/>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85" name="TextBox 84"/>
            <p:cNvSpPr txBox="1"/>
            <p:nvPr/>
          </p:nvSpPr>
          <p:spPr>
            <a:xfrm>
              <a:off x="1685092" y="169420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15–30 MINUTES</a:t>
              </a:r>
            </a:p>
          </p:txBody>
        </p:sp>
        <p:pic>
          <p:nvPicPr>
            <p:cNvPr id="89" name="Picture 88" descr="15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428577" y="1754376"/>
              <a:ext cx="324022" cy="324022"/>
            </a:xfrm>
            <a:prstGeom prst="rect">
              <a:avLst/>
            </a:prstGeom>
          </p:spPr>
        </p:pic>
      </p:grpSp>
      <p:sp>
        <p:nvSpPr>
          <p:cNvPr id="6" name="Slide Number Placeholder 5"/>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50</a:t>
            </a:r>
            <a:endParaRPr lang="en-US" dirty="0">
              <a:latin typeface="Futura-Condensed-Normal" pitchFamily="2" charset="0"/>
            </a:endParaRPr>
          </a:p>
        </p:txBody>
      </p:sp>
      <p:grpSp>
        <p:nvGrpSpPr>
          <p:cNvPr id="55" name="Group 54"/>
          <p:cNvGrpSpPr/>
          <p:nvPr/>
        </p:nvGrpSpPr>
        <p:grpSpPr>
          <a:xfrm>
            <a:off x="551129" y="-7273"/>
            <a:ext cx="493776" cy="2791968"/>
            <a:chOff x="551129" y="-7273"/>
            <a:chExt cx="493776" cy="2791968"/>
          </a:xfrm>
        </p:grpSpPr>
        <p:pic>
          <p:nvPicPr>
            <p:cNvPr id="56" name="Picture 55" descr="Unit3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29" y="-7273"/>
              <a:ext cx="493776" cy="2791968"/>
            </a:xfrm>
            <a:prstGeom prst="rect">
              <a:avLst/>
            </a:prstGeom>
          </p:spPr>
        </p:pic>
        <p:sp>
          <p:nvSpPr>
            <p:cNvPr id="57" name="TextBox 56"/>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a:t>
              </a:r>
              <a:r>
                <a:rPr lang="en-US" sz="2400" dirty="0">
                  <a:solidFill>
                    <a:schemeClr val="bg1"/>
                  </a:solidFill>
                  <a:latin typeface="Futura-Condensed-Normal" pitchFamily="2" charset="0"/>
                  <a:cs typeface="Futura Condensed"/>
                </a:rPr>
                <a:t>2</a:t>
              </a:r>
              <a:r>
                <a:rPr lang="en-US" sz="2400" dirty="0" smtClean="0">
                  <a:solidFill>
                    <a:schemeClr val="bg1"/>
                  </a:solidFill>
                  <a:latin typeface="Futura-Condensed-Normal" pitchFamily="2" charset="0"/>
                  <a:cs typeface="Futura Condensed"/>
                </a:rPr>
                <a:t>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20511415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45295" y="1522398"/>
            <a:ext cx="2357172" cy="1334958"/>
            <a:chOff x="409710" y="1457232"/>
            <a:chExt cx="2357172" cy="1334958"/>
          </a:xfrm>
        </p:grpSpPr>
        <p:sp>
          <p:nvSpPr>
            <p:cNvPr id="10" name="TextBox 9"/>
            <p:cNvSpPr txBox="1"/>
            <p:nvPr/>
          </p:nvSpPr>
          <p:spPr>
            <a:xfrm>
              <a:off x="502845" y="1457232"/>
              <a:ext cx="2159129" cy="553998"/>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smtClean="0">
                  <a:latin typeface="Futura-Condensed-Normal" pitchFamily="2" charset="0"/>
                  <a:cs typeface="Futura Condensed"/>
                </a:rPr>
                <a:t>HELP! CAN YOU DEBUG THESE FIVE SCRATCH PROGRAMS?</a:t>
              </a:r>
              <a:endParaRPr lang="en-US" sz="1200" dirty="0">
                <a:latin typeface="Futura-Condensed-Normal" pitchFamily="2" charset="0"/>
                <a:cs typeface="Futura Condensed"/>
              </a:endParaRPr>
            </a:p>
          </p:txBody>
        </p:sp>
        <p:sp>
          <p:nvSpPr>
            <p:cNvPr id="13" name="TextBox 12"/>
            <p:cNvSpPr txBox="1"/>
            <p:nvPr/>
          </p:nvSpPr>
          <p:spPr>
            <a:xfrm>
              <a:off x="409710" y="2145859"/>
              <a:ext cx="2357172" cy="646331"/>
            </a:xfrm>
            <a:prstGeom prst="rect">
              <a:avLst/>
            </a:prstGeom>
            <a:noFill/>
          </p:spPr>
          <p:txBody>
            <a:bodyPr wrap="square" rtlCol="0">
              <a:spAutoFit/>
            </a:bodyPr>
            <a:lstStyle/>
            <a:p>
              <a:pPr algn="just"/>
              <a:r>
                <a:rPr lang="en-US" sz="1200" dirty="0">
                  <a:latin typeface="Futura-Condensed-Normal" pitchFamily="2" charset="0"/>
                  <a:cs typeface="Futura Condensed"/>
                </a:rPr>
                <a:t>In this activity, you will investigate what is going awry and find a solution for each of the five </a:t>
              </a:r>
              <a:r>
                <a:rPr lang="en-US" sz="1200" dirty="0" smtClean="0">
                  <a:latin typeface="Futura-Condensed-Normal" pitchFamily="2" charset="0"/>
                  <a:cs typeface="Futura Condensed"/>
                </a:rPr>
                <a:t>Debug </a:t>
              </a:r>
              <a:r>
                <a:rPr lang="en-US" sz="1200" dirty="0">
                  <a:latin typeface="Futura-Condensed-Normal" pitchFamily="2" charset="0"/>
                  <a:cs typeface="Futura Condensed"/>
                </a:rPr>
                <a:t>It! challenges. </a:t>
              </a:r>
              <a:endParaRPr lang="en-US" sz="1200" dirty="0">
                <a:solidFill>
                  <a:srgbClr val="000000"/>
                </a:solidFill>
                <a:latin typeface="Futura-Condensed-Normal" pitchFamily="2" charset="0"/>
                <a:cs typeface="Futura Condensed"/>
              </a:endParaRPr>
            </a:p>
          </p:txBody>
        </p:sp>
      </p:grpSp>
      <p:sp>
        <p:nvSpPr>
          <p:cNvPr id="26" name="TextBox 25"/>
          <p:cNvSpPr txBox="1"/>
          <p:nvPr/>
        </p:nvSpPr>
        <p:spPr>
          <a:xfrm>
            <a:off x="415665" y="8517982"/>
            <a:ext cx="3227327" cy="1384995"/>
          </a:xfrm>
          <a:prstGeom prst="rect">
            <a:avLst/>
          </a:prstGeom>
          <a:noFill/>
          <a:ln w="6350" cmpd="sng">
            <a:no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Make a list of possible bugs in the program.</a:t>
            </a:r>
          </a:p>
          <a:p>
            <a:pPr marL="171450" indent="-171450">
              <a:buFont typeface="Wingdings" charset="2"/>
              <a:buChar char="q"/>
            </a:pPr>
            <a:r>
              <a:rPr lang="en-US" sz="1200" dirty="0" smtClean="0">
                <a:latin typeface="Futura-Condensed-Normal" pitchFamily="2" charset="0"/>
                <a:cs typeface="Futura Condensed"/>
              </a:rPr>
              <a:t>Keep track of your work! This can be a useful reminder of what you have already tried and point you toward what to try next.</a:t>
            </a:r>
          </a:p>
          <a:p>
            <a:pPr marL="171450" indent="-171450">
              <a:buFont typeface="Wingdings" charset="2"/>
              <a:buChar char="q"/>
            </a:pPr>
            <a:r>
              <a:rPr lang="en-US" sz="1200" dirty="0" smtClean="0">
                <a:latin typeface="Futura-Condensed-Normal" pitchFamily="2" charset="0"/>
                <a:cs typeface="Futura Condensed"/>
              </a:rPr>
              <a:t>Share and compare your problem finding and problem solving approaches with a neighbor until you find something that works for you!</a:t>
            </a:r>
          </a:p>
        </p:txBody>
      </p:sp>
      <p:sp>
        <p:nvSpPr>
          <p:cNvPr id="38" name="TextBox 37"/>
          <p:cNvSpPr txBox="1"/>
          <p:nvPr/>
        </p:nvSpPr>
        <p:spPr>
          <a:xfrm>
            <a:off x="4076669" y="8517982"/>
            <a:ext cx="3314032" cy="1200329"/>
          </a:xfrm>
          <a:prstGeom prst="rect">
            <a:avLst/>
          </a:prstGeom>
          <a:noFill/>
          <a:ln w="6350" cmpd="sng">
            <a:noFill/>
            <a:prstDash val="dash"/>
          </a:ln>
        </p:spPr>
        <p:txBody>
          <a:bodyPr wrap="square" lIns="91440" rIns="91440" rtlCol="0">
            <a:spAutoFit/>
          </a:bodyPr>
          <a:lstStyle/>
          <a:p>
            <a:pPr marL="171450" indent="-171450">
              <a:buFont typeface="Lucida Grande"/>
              <a:buChar char="+"/>
            </a:pPr>
            <a:r>
              <a:rPr lang="en-US" sz="1200" kern="1100" spc="-20" dirty="0" smtClean="0">
                <a:latin typeface="Futura-Condensed-Normal" pitchFamily="2" charset="0"/>
                <a:cs typeface="Futura Condensed"/>
              </a:rPr>
              <a:t>Add </a:t>
            </a:r>
            <a:r>
              <a:rPr lang="en-US" sz="1200" kern="1100" spc="-20" dirty="0">
                <a:latin typeface="Futura-Condensed-Normal" pitchFamily="2" charset="0"/>
                <a:cs typeface="Futura Condensed"/>
              </a:rPr>
              <a:t>code commentary by right clicking on blocks in your scripts. This can help others understand different parts of your program</a:t>
            </a:r>
            <a:r>
              <a:rPr lang="en-US" sz="1200" kern="1100" spc="-20" dirty="0" smtClean="0">
                <a:latin typeface="Futura-Condensed-Normal" pitchFamily="2" charset="0"/>
                <a:cs typeface="Futura Condensed"/>
              </a:rPr>
              <a:t>!</a:t>
            </a:r>
          </a:p>
          <a:p>
            <a:pPr marL="171450" indent="-171450">
              <a:buFont typeface="Lucida Grande"/>
              <a:buChar char="+"/>
            </a:pPr>
            <a:r>
              <a:rPr lang="en-US" sz="1200" kern="1100" spc="-20" dirty="0" smtClean="0">
                <a:latin typeface="Futura-Condensed-Normal" pitchFamily="2" charset="0"/>
                <a:cs typeface="Futura Condensed"/>
              </a:rPr>
              <a:t>Discuss your testing and debugging practices with a partner – make notes of the similarities and differences in your strategies.</a:t>
            </a:r>
          </a:p>
          <a:p>
            <a:pPr marL="171450" indent="-171450">
              <a:buFont typeface="Lucida Grande"/>
              <a:buChar char="+"/>
            </a:pPr>
            <a:r>
              <a:rPr lang="en-US" sz="1200" kern="1100" spc="-20" dirty="0">
                <a:latin typeface="Futura-Condensed-Normal" pitchFamily="2" charset="0"/>
                <a:cs typeface="Futura Condensed"/>
              </a:rPr>
              <a:t>Help a neighbor!</a:t>
            </a:r>
          </a:p>
          <a:p>
            <a:pPr marL="171450" indent="-171450">
              <a:buFont typeface="Lucida Grande"/>
              <a:buChar char="+"/>
            </a:pPr>
            <a:endParaRPr lang="en-US" sz="1200" kern="1100" spc="-20" dirty="0">
              <a:latin typeface="Futura-Condensed-Normal" pitchFamily="2" charset="0"/>
              <a:cs typeface="Futura Condensed"/>
            </a:endParaRPr>
          </a:p>
        </p:txBody>
      </p:sp>
      <p:cxnSp>
        <p:nvCxnSpPr>
          <p:cNvPr id="70" name="Straight Connector 69"/>
          <p:cNvCxnSpPr/>
          <p:nvPr/>
        </p:nvCxnSpPr>
        <p:spPr>
          <a:xfrm>
            <a:off x="3962555" y="8403678"/>
            <a:ext cx="0" cy="1527722"/>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33" name="Group 32"/>
          <p:cNvGrpSpPr/>
          <p:nvPr/>
        </p:nvGrpSpPr>
        <p:grpSpPr>
          <a:xfrm>
            <a:off x="3829978" y="763670"/>
            <a:ext cx="3402084" cy="6953502"/>
            <a:chOff x="4430800" y="865764"/>
            <a:chExt cx="3377972" cy="6543438"/>
          </a:xfrm>
        </p:grpSpPr>
        <p:sp>
          <p:nvSpPr>
            <p:cNvPr id="34" name="Rectangle 33"/>
            <p:cNvSpPr/>
            <p:nvPr/>
          </p:nvSpPr>
          <p:spPr>
            <a:xfrm>
              <a:off x="4430802" y="865764"/>
              <a:ext cx="3377970" cy="1071617"/>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a:latin typeface="Futura-Condensed-Normal" pitchFamily="2" charset="0"/>
                  <a:cs typeface="Futura Condensed"/>
                </a:rPr>
                <a:t>DEBUG IT! 2</a:t>
              </a:r>
              <a:r>
                <a:rPr lang="en-US" sz="1200" b="1" dirty="0" smtClean="0">
                  <a:latin typeface="Futura-Condensed-Normal" pitchFamily="2" charset="0"/>
                  <a:cs typeface="Futura Condensed"/>
                </a:rPr>
                <a:t>.1</a:t>
              </a:r>
              <a:r>
                <a:rPr lang="en-US" sz="1200" dirty="0" smtClean="0">
                  <a:latin typeface="Futura-Condensed-Normal" pitchFamily="2" charset="0"/>
                  <a:cs typeface="Futura Condensed"/>
                </a:rPr>
                <a:t> </a:t>
              </a:r>
              <a:r>
                <a:rPr lang="en-US" sz="1000" dirty="0" smtClean="0">
                  <a:latin typeface="Futura-Condensed-Normal" pitchFamily="2" charset="0"/>
                  <a:cs typeface="Futura Condensed"/>
                </a:rPr>
                <a:t>http</a:t>
              </a:r>
              <a:r>
                <a:rPr lang="en-US" sz="1000" dirty="0">
                  <a:latin typeface="Futura-Condensed-Normal" pitchFamily="2" charset="0"/>
                  <a:cs typeface="Futura Condensed"/>
                </a:rPr>
                <a:t>://</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a:t>
              </a:r>
              <a:r>
                <a:rPr lang="en-US" sz="1000" dirty="0" smtClean="0">
                  <a:latin typeface="Futura-Condensed-Normal" pitchFamily="2" charset="0"/>
                  <a:cs typeface="Futura Condensed"/>
                </a:rPr>
                <a:t>projects</a:t>
              </a:r>
              <a:r>
                <a:rPr lang="en-US" sz="1000" dirty="0">
                  <a:latin typeface="Futura-Condensed-Normal" pitchFamily="2" charset="0"/>
                  <a:cs typeface="Futura Condensed"/>
                </a:rPr>
                <a:t>/23266426</a:t>
              </a:r>
              <a:endParaRPr lang="en-US" sz="1000" dirty="0" smtClean="0">
                <a:latin typeface="Futura-Condensed-Normal" pitchFamily="2" charset="0"/>
                <a:cs typeface="Futura Condensed"/>
              </a:endParaRPr>
            </a:p>
            <a:p>
              <a:endParaRPr lang="en-US" sz="600" dirty="0" smtClean="0">
                <a:latin typeface="Futura-Condensed-Normal" pitchFamily="2" charset="0"/>
                <a:cs typeface="Futura Condensed"/>
              </a:endParaRPr>
            </a:p>
            <a:p>
              <a:r>
                <a:rPr lang="en-US" sz="1100" dirty="0" smtClean="0">
                  <a:latin typeface="Futura-Condensed-Normal" pitchFamily="2" charset="0"/>
                  <a:cs typeface="Futura Condensed"/>
                </a:rPr>
                <a:t>      </a:t>
              </a:r>
              <a:r>
                <a:rPr lang="en-US" sz="1100" dirty="0">
                  <a:latin typeface="Futura-Condensed-Normal" pitchFamily="2" charset="0"/>
                  <a:cs typeface="Futura Condensed"/>
                </a:rPr>
                <a:t>In this project, Scratch Cat wants to show you a dance. When you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click </a:t>
              </a:r>
              <a:r>
                <a:rPr lang="en-US" sz="1100" dirty="0">
                  <a:latin typeface="Futura-Condensed-Normal" pitchFamily="2" charset="0"/>
                  <a:cs typeface="Futura Condensed"/>
                </a:rPr>
                <a:t>on him, he should do a dance while a drum beat plays along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with </a:t>
              </a:r>
              <a:r>
                <a:rPr lang="en-US" sz="1100" dirty="0">
                  <a:latin typeface="Futura-Condensed-Normal" pitchFamily="2" charset="0"/>
                  <a:cs typeface="Futura Condensed"/>
                </a:rPr>
                <a:t>him. However, as soon as he starts to dance he stops but the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drumming </a:t>
              </a:r>
              <a:r>
                <a:rPr lang="en-US" sz="1100" dirty="0">
                  <a:latin typeface="Futura-Condensed-Normal" pitchFamily="2" charset="0"/>
                  <a:cs typeface="Futura Condensed"/>
                </a:rPr>
                <a:t>continues </a:t>
              </a:r>
              <a:r>
                <a:rPr lang="en-US" sz="1100" dirty="0" smtClean="0">
                  <a:latin typeface="Futura-Condensed-Normal" pitchFamily="2" charset="0"/>
                  <a:cs typeface="Futura Condensed"/>
                </a:rPr>
                <a:t>without </a:t>
              </a:r>
              <a:r>
                <a:rPr lang="en-US" sz="1100" dirty="0">
                  <a:latin typeface="Futura-Condensed-Normal" pitchFamily="2" charset="0"/>
                  <a:cs typeface="Futura Condensed"/>
                </a:rPr>
                <a:t>him! How </a:t>
              </a:r>
              <a:r>
                <a:rPr lang="en-US" sz="1100" dirty="0" smtClean="0">
                  <a:latin typeface="Futura-Condensed-Normal" pitchFamily="2" charset="0"/>
                  <a:cs typeface="Futura Condensed"/>
                </a:rPr>
                <a:t>do </a:t>
              </a:r>
              <a:r>
                <a:rPr lang="en-US" sz="1100" dirty="0">
                  <a:latin typeface="Futura-Condensed-Normal" pitchFamily="2" charset="0"/>
                  <a:cs typeface="Futura Condensed"/>
                </a:rPr>
                <a:t>we fix this program?</a:t>
              </a:r>
            </a:p>
          </p:txBody>
        </p:sp>
        <p:sp>
          <p:nvSpPr>
            <p:cNvPr id="35" name="Rectangle 34"/>
            <p:cNvSpPr/>
            <p:nvPr/>
          </p:nvSpPr>
          <p:spPr>
            <a:xfrm>
              <a:off x="4430802" y="2135971"/>
              <a:ext cx="3377970" cy="1071617"/>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smtClean="0">
                  <a:latin typeface="Futura-Condensed-Normal" pitchFamily="2" charset="0"/>
                  <a:cs typeface="Futura Condensed"/>
                </a:rPr>
                <a:t>DEBUG </a:t>
              </a:r>
              <a:r>
                <a:rPr lang="en-US" sz="1200" b="1" dirty="0">
                  <a:latin typeface="Futura-Condensed-Normal" pitchFamily="2" charset="0"/>
                  <a:cs typeface="Futura Condensed"/>
                </a:rPr>
                <a:t>IT! </a:t>
              </a:r>
              <a:r>
                <a:rPr lang="en-US" sz="1200" b="1" dirty="0" smtClean="0">
                  <a:latin typeface="Futura-Condensed-Normal" pitchFamily="2" charset="0"/>
                  <a:cs typeface="Futura Condensed"/>
                </a:rPr>
                <a:t>2.2 </a:t>
              </a:r>
              <a:r>
                <a:rPr lang="en-US" sz="1000" dirty="0">
                  <a:latin typeface="Futura-Condensed-Normal" pitchFamily="2" charset="0"/>
                  <a:cs typeface="Futura Condensed"/>
                </a:rPr>
                <a:t>http://</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/projects/</a:t>
              </a:r>
              <a:r>
                <a:rPr lang="en-US" sz="1000" dirty="0" smtClean="0">
                  <a:latin typeface="Futura-Condensed-Normal" pitchFamily="2" charset="0"/>
                  <a:cs typeface="Futura Condensed"/>
                </a:rPr>
                <a:t>24268476</a:t>
              </a:r>
            </a:p>
            <a:p>
              <a:endParaRPr lang="en-US" sz="600" dirty="0" smtClean="0">
                <a:latin typeface="Futura-Condensed-Normal" pitchFamily="2" charset="0"/>
                <a:cs typeface="Futura Condensed"/>
              </a:endParaRPr>
            </a:p>
            <a:p>
              <a:r>
                <a:rPr lang="en-US" sz="1100" dirty="0" smtClean="0">
                  <a:latin typeface="Futura-Condensed-Normal" pitchFamily="2" charset="0"/>
                  <a:cs typeface="Futura Condensed"/>
                </a:rPr>
                <a:t>      In </a:t>
              </a:r>
              <a:r>
                <a:rPr lang="en-US" sz="1100" dirty="0">
                  <a:latin typeface="Futura-Condensed-Normal" pitchFamily="2" charset="0"/>
                  <a:cs typeface="Futura Condensed"/>
                </a:rPr>
                <a:t>this project, </a:t>
              </a:r>
              <a:r>
                <a:rPr lang="en-US" sz="1100" dirty="0" smtClean="0">
                  <a:latin typeface="Futura-Condensed-Normal" pitchFamily="2" charset="0"/>
                  <a:cs typeface="Futura Condensed"/>
                </a:rPr>
                <a:t>when the green flag is clicked Pico should move </a:t>
              </a:r>
            </a:p>
            <a:p>
              <a:r>
                <a:rPr lang="en-US" sz="1100" dirty="0">
                  <a:latin typeface="Futura-Condensed-Normal" pitchFamily="2" charset="0"/>
                  <a:cs typeface="Futura Condensed"/>
                </a:rPr>
                <a:t> </a:t>
              </a:r>
              <a:r>
                <a:rPr lang="en-US" sz="1100" dirty="0" smtClean="0">
                  <a:latin typeface="Futura-Condensed-Normal" pitchFamily="2" charset="0"/>
                  <a:cs typeface="Futura Condensed"/>
                </a:rPr>
                <a:t>     towards Nano. When Pico reaches Nano, Pico should say “Tag, you’re </a:t>
              </a:r>
            </a:p>
            <a:p>
              <a:r>
                <a:rPr lang="en-US" sz="1100" dirty="0">
                  <a:latin typeface="Futura-Condensed-Normal" pitchFamily="2" charset="0"/>
                  <a:cs typeface="Futura Condensed"/>
                </a:rPr>
                <a:t> </a:t>
              </a:r>
              <a:r>
                <a:rPr lang="en-US" sz="1100" dirty="0" smtClean="0">
                  <a:latin typeface="Futura-Condensed-Normal" pitchFamily="2" charset="0"/>
                  <a:cs typeface="Futura Condensed"/>
                </a:rPr>
                <a:t>     it!” and Nano says “My turn!” But something is wrong! Pico doesn’t </a:t>
              </a:r>
            </a:p>
            <a:p>
              <a:r>
                <a:rPr lang="en-US" sz="1100" dirty="0">
                  <a:latin typeface="Futura-Condensed-Normal" pitchFamily="2" charset="0"/>
                  <a:cs typeface="Futura Condensed"/>
                </a:rPr>
                <a:t> </a:t>
              </a:r>
              <a:r>
                <a:rPr lang="en-US" sz="1100" dirty="0" smtClean="0">
                  <a:latin typeface="Futura-Condensed-Normal" pitchFamily="2" charset="0"/>
                  <a:cs typeface="Futura Condensed"/>
                </a:rPr>
                <a:t>     say anything to Nano. How do we fix the program? </a:t>
              </a:r>
              <a:endParaRPr lang="en-US" sz="1100" dirty="0">
                <a:latin typeface="Futura-Condensed-Normal" pitchFamily="2" charset="0"/>
                <a:cs typeface="Futura Condensed"/>
              </a:endParaRPr>
            </a:p>
          </p:txBody>
        </p:sp>
        <p:sp>
          <p:nvSpPr>
            <p:cNvPr id="56" name="Rectangle 55"/>
            <p:cNvSpPr/>
            <p:nvPr/>
          </p:nvSpPr>
          <p:spPr>
            <a:xfrm>
              <a:off x="4430800" y="3406176"/>
              <a:ext cx="3377972" cy="984729"/>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a:latin typeface="Futura-Condensed-Normal" pitchFamily="2" charset="0"/>
                  <a:cs typeface="Futura Condensed"/>
                </a:rPr>
                <a:t>DEBUG IT! </a:t>
              </a:r>
              <a:r>
                <a:rPr lang="en-US" sz="1200" b="1" dirty="0" smtClean="0">
                  <a:latin typeface="Futura-Condensed-Normal" pitchFamily="2" charset="0"/>
                  <a:cs typeface="Futura Condensed"/>
                </a:rPr>
                <a:t>2.3 </a:t>
              </a:r>
              <a:r>
                <a:rPr lang="en-US" sz="1000" dirty="0">
                  <a:latin typeface="Futura-Condensed-Normal" pitchFamily="2" charset="0"/>
                  <a:cs typeface="Futura Condensed"/>
                </a:rPr>
                <a:t>http://</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/projects/</a:t>
              </a:r>
              <a:r>
                <a:rPr lang="en-US" sz="1000" dirty="0" smtClean="0">
                  <a:latin typeface="Futura-Condensed-Normal" pitchFamily="2" charset="0"/>
                  <a:cs typeface="Futura Condensed"/>
                </a:rPr>
                <a:t>24268506</a:t>
              </a:r>
              <a:endParaRPr lang="en-US" sz="600" dirty="0" smtClean="0">
                <a:latin typeface="Futura-Condensed-Normal" pitchFamily="2" charset="0"/>
                <a:cs typeface="Futura Condensed"/>
              </a:endParaRPr>
            </a:p>
            <a:p>
              <a:r>
                <a:rPr lang="en-US" sz="1100" dirty="0" smtClean="0">
                  <a:latin typeface="Futura-Condensed-Normal" pitchFamily="2" charset="0"/>
                  <a:cs typeface="Futura Condensed"/>
                </a:rPr>
                <a:t>      </a:t>
              </a:r>
              <a:r>
                <a:rPr lang="en-US" sz="1100" dirty="0">
                  <a:latin typeface="Futura-Condensed-Normal" pitchFamily="2" charset="0"/>
                  <a:cs typeface="Futura Condensed"/>
                </a:rPr>
                <a:t>This project is programmed to draw a happy face but something is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not </a:t>
              </a:r>
              <a:r>
                <a:rPr lang="en-US" sz="1100" dirty="0">
                  <a:latin typeface="Futura-Condensed-Normal" pitchFamily="2" charset="0"/>
                  <a:cs typeface="Futura Condensed"/>
                </a:rPr>
                <a:t>quite right! The pen continues to draw from one of the eyes to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the </a:t>
              </a:r>
              <a:r>
                <a:rPr lang="en-US" sz="1100" dirty="0">
                  <a:latin typeface="Futura-Condensed-Normal" pitchFamily="2" charset="0"/>
                  <a:cs typeface="Futura Condensed"/>
                </a:rPr>
                <a:t>smile when it should not be doing so. How </a:t>
              </a:r>
              <a:r>
                <a:rPr lang="en-US" sz="1100" dirty="0" smtClean="0">
                  <a:latin typeface="Futura-Condensed-Normal" pitchFamily="2" charset="0"/>
                  <a:cs typeface="Futura Condensed"/>
                </a:rPr>
                <a:t>do </a:t>
              </a:r>
              <a:r>
                <a:rPr lang="en-US" sz="1100" dirty="0">
                  <a:latin typeface="Futura-Condensed-Normal" pitchFamily="2" charset="0"/>
                  <a:cs typeface="Futura Condensed"/>
                </a:rPr>
                <a:t>we fix the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program</a:t>
              </a:r>
              <a:r>
                <a:rPr lang="en-US" sz="1100" dirty="0">
                  <a:latin typeface="Futura-Condensed-Normal" pitchFamily="2" charset="0"/>
                  <a:cs typeface="Futura Condensed"/>
                </a:rPr>
                <a:t>?</a:t>
              </a:r>
            </a:p>
          </p:txBody>
        </p:sp>
        <p:sp>
          <p:nvSpPr>
            <p:cNvPr id="58" name="Rectangle 57"/>
            <p:cNvSpPr/>
            <p:nvPr/>
          </p:nvSpPr>
          <p:spPr>
            <a:xfrm>
              <a:off x="4430800" y="4589494"/>
              <a:ext cx="3377972" cy="1230911"/>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a:latin typeface="Futura-Condensed-Normal" pitchFamily="2" charset="0"/>
                  <a:cs typeface="Futura Condensed"/>
                </a:rPr>
                <a:t>DEBUG IT! 2</a:t>
              </a:r>
              <a:r>
                <a:rPr lang="en-US" sz="1200" b="1" dirty="0" smtClean="0">
                  <a:latin typeface="Futura-Condensed-Normal" pitchFamily="2" charset="0"/>
                  <a:cs typeface="Futura Condensed"/>
                </a:rPr>
                <a:t>.4 </a:t>
              </a:r>
              <a:r>
                <a:rPr lang="en-US" sz="1000" dirty="0">
                  <a:latin typeface="Futura-Condensed-Normal" pitchFamily="2" charset="0"/>
                  <a:cs typeface="Futura Condensed"/>
                </a:rPr>
                <a:t>http://</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/projects/23267140</a:t>
              </a:r>
              <a:endParaRPr lang="en-US" sz="1000" dirty="0" smtClean="0">
                <a:latin typeface="Futura-Condensed-Normal" pitchFamily="2" charset="0"/>
                <a:cs typeface="Futura Condensed"/>
              </a:endParaRPr>
            </a:p>
            <a:p>
              <a:endParaRPr lang="en-US" sz="6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a:t>
              </a:r>
              <a:r>
                <a:rPr lang="en-US" sz="1100" dirty="0">
                  <a:latin typeface="Futura-Condensed-Normal" pitchFamily="2" charset="0"/>
                  <a:cs typeface="Futura Condensed"/>
                </a:rPr>
                <a:t>In this project, when the green flag is clicked an animation of a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flower </a:t>
              </a:r>
              <a:r>
                <a:rPr lang="en-US" sz="1100" dirty="0">
                  <a:latin typeface="Futura-Condensed-Normal" pitchFamily="2" charset="0"/>
                  <a:cs typeface="Futura Condensed"/>
                </a:rPr>
                <a:t>growing begins and stops once it has fully bloomed. But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something </a:t>
              </a:r>
              <a:r>
                <a:rPr lang="en-US" sz="1100" dirty="0">
                  <a:latin typeface="Futura-Condensed-Normal" pitchFamily="2" charset="0"/>
                  <a:cs typeface="Futura Condensed"/>
                </a:rPr>
                <a:t>is not quite right! Instead of stopping when all the petals </a:t>
              </a:r>
              <a:endParaRPr lang="en-US" sz="1100" dirty="0" smtClean="0">
                <a:latin typeface="Futura-Condensed-Normal" pitchFamily="2" charset="0"/>
                <a:cs typeface="Futura Condensed"/>
              </a:endParaRPr>
            </a:p>
            <a:p>
              <a:r>
                <a:rPr lang="en-US" sz="1100" dirty="0" smtClean="0">
                  <a:latin typeface="Futura-Condensed-Normal" pitchFamily="2" charset="0"/>
                  <a:cs typeface="Futura Condensed"/>
                </a:rPr>
                <a:t>      have </a:t>
              </a:r>
              <a:r>
                <a:rPr lang="en-US" sz="1100" dirty="0">
                  <a:latin typeface="Futura-Condensed-Normal" pitchFamily="2" charset="0"/>
                  <a:cs typeface="Futura Condensed"/>
                </a:rPr>
                <a:t>bloomed, the animation starts all over. How do we fix this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program?</a:t>
              </a:r>
              <a:endParaRPr lang="en-US" sz="1100" dirty="0">
                <a:latin typeface="Futura-Condensed-Normal" pitchFamily="2" charset="0"/>
                <a:cs typeface="Futura Condensed"/>
              </a:endParaRPr>
            </a:p>
          </p:txBody>
        </p:sp>
        <p:sp>
          <p:nvSpPr>
            <p:cNvPr id="59" name="Rectangle 58"/>
            <p:cNvSpPr/>
            <p:nvPr/>
          </p:nvSpPr>
          <p:spPr>
            <a:xfrm>
              <a:off x="4430800" y="6018995"/>
              <a:ext cx="3377972" cy="1390207"/>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smtClean="0">
                  <a:latin typeface="Futura-Condensed-Normal" pitchFamily="2" charset="0"/>
                  <a:cs typeface="Futura Condensed"/>
                </a:rPr>
                <a:t>DEBUG </a:t>
              </a:r>
              <a:r>
                <a:rPr lang="en-US" sz="1200" b="1" dirty="0">
                  <a:latin typeface="Futura-Condensed-Normal" pitchFamily="2" charset="0"/>
                  <a:cs typeface="Futura Condensed"/>
                </a:rPr>
                <a:t>IT! </a:t>
              </a:r>
              <a:r>
                <a:rPr lang="en-US" sz="1200" b="1" dirty="0" smtClean="0">
                  <a:latin typeface="Futura-Condensed-Normal" pitchFamily="2" charset="0"/>
                  <a:cs typeface="Futura Condensed"/>
                </a:rPr>
                <a:t>2.5 </a:t>
              </a:r>
              <a:r>
                <a:rPr lang="en-US" sz="1000" dirty="0">
                  <a:latin typeface="Futura-Condensed-Normal" pitchFamily="2" charset="0"/>
                  <a:cs typeface="Futura Condensed"/>
                </a:rPr>
                <a:t>http://</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a:t>
              </a:r>
              <a:r>
                <a:rPr lang="en-US" sz="1000">
                  <a:latin typeface="Futura-Condensed-Normal" pitchFamily="2" charset="0"/>
                  <a:cs typeface="Futura Condensed"/>
                </a:rPr>
                <a:t>projects/23267245</a:t>
              </a:r>
              <a:endParaRPr lang="en-US" sz="1000" dirty="0">
                <a:latin typeface="Futura-Condensed-Normal" pitchFamily="2" charset="0"/>
                <a:cs typeface="Futura Condensed"/>
              </a:endParaRPr>
            </a:p>
            <a:p>
              <a:endParaRPr lang="en-US" sz="600" dirty="0" smtClean="0">
                <a:latin typeface="Futura-Condensed-Normal" pitchFamily="2" charset="0"/>
                <a:cs typeface="Futura Condensed"/>
              </a:endParaRPr>
            </a:p>
            <a:p>
              <a:r>
                <a:rPr lang="en-US" sz="1100" dirty="0" smtClean="0">
                  <a:latin typeface="Futura-Condensed-Normal" pitchFamily="2" charset="0"/>
                  <a:cs typeface="Futura Condensed"/>
                </a:rPr>
                <a:t>      </a:t>
              </a:r>
              <a:r>
                <a:rPr lang="en-US" sz="1100" dirty="0">
                  <a:latin typeface="Futura-Condensed-Normal" pitchFamily="2" charset="0"/>
                  <a:cs typeface="Futura Condensed"/>
                </a:rPr>
                <a:t>In this project, the Happy Birthday song starts playing when the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green </a:t>
              </a:r>
              <a:r>
                <a:rPr lang="en-US" sz="1100" dirty="0">
                  <a:latin typeface="Futura-Condensed-Normal" pitchFamily="2" charset="0"/>
                  <a:cs typeface="Futura Condensed"/>
                </a:rPr>
                <a:t>flag is clicked. Once the song finishes, instructions should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appear </a:t>
              </a:r>
              <a:r>
                <a:rPr lang="en-US" sz="1100" dirty="0">
                  <a:latin typeface="Futura-Condensed-Normal" pitchFamily="2" charset="0"/>
                  <a:cs typeface="Futura Condensed"/>
                </a:rPr>
                <a:t>telling us to "click on me to blow out the candles!" But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something </a:t>
              </a:r>
              <a:r>
                <a:rPr lang="en-US" sz="1100" dirty="0">
                  <a:latin typeface="Futura-Condensed-Normal" pitchFamily="2" charset="0"/>
                  <a:cs typeface="Futura Condensed"/>
                </a:rPr>
                <a:t>is not working! The instructions to blow out the candles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are </a:t>
              </a:r>
              <a:r>
                <a:rPr lang="en-US" sz="1100" dirty="0">
                  <a:latin typeface="Futura-Condensed-Normal" pitchFamily="2" charset="0"/>
                  <a:cs typeface="Futura Condensed"/>
                </a:rPr>
                <a:t>shown while the birthday song is playing rather than after it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finishes</a:t>
              </a:r>
              <a:r>
                <a:rPr lang="en-US" sz="1100" dirty="0">
                  <a:latin typeface="Futura-Condensed-Normal" pitchFamily="2" charset="0"/>
                  <a:cs typeface="Futura Condensed"/>
                </a:rPr>
                <a:t>. How do we fix this program?</a:t>
              </a:r>
              <a:endParaRPr lang="en-US" sz="1100" dirty="0" smtClean="0">
                <a:latin typeface="Futura-Condensed-Normal" pitchFamily="2" charset="0"/>
                <a:cs typeface="Futura Condensed"/>
              </a:endParaRPr>
            </a:p>
          </p:txBody>
        </p:sp>
      </p:grpSp>
      <p:grpSp>
        <p:nvGrpSpPr>
          <p:cNvPr id="3" name="Group 2"/>
          <p:cNvGrpSpPr/>
          <p:nvPr/>
        </p:nvGrpSpPr>
        <p:grpSpPr>
          <a:xfrm>
            <a:off x="427031" y="3857808"/>
            <a:ext cx="2970866" cy="1787284"/>
            <a:chOff x="427031" y="3857808"/>
            <a:chExt cx="2970866" cy="1787284"/>
          </a:xfrm>
        </p:grpSpPr>
        <p:grpSp>
          <p:nvGrpSpPr>
            <p:cNvPr id="8" name="Group 7"/>
            <p:cNvGrpSpPr/>
            <p:nvPr/>
          </p:nvGrpSpPr>
          <p:grpSpPr>
            <a:xfrm>
              <a:off x="427031" y="3857808"/>
              <a:ext cx="2970866" cy="1787284"/>
              <a:chOff x="427031" y="3857808"/>
              <a:chExt cx="2970866" cy="1787284"/>
            </a:xfrm>
          </p:grpSpPr>
          <p:sp>
            <p:nvSpPr>
              <p:cNvPr id="14" name="TextBox 13"/>
              <p:cNvSpPr txBox="1"/>
              <p:nvPr/>
            </p:nvSpPr>
            <p:spPr>
              <a:xfrm>
                <a:off x="427031" y="4232397"/>
                <a:ext cx="2885167" cy="1412695"/>
              </a:xfrm>
              <a:prstGeom prst="rect">
                <a:avLst/>
              </a:prstGeom>
              <a:noFill/>
              <a:ln w="6350" cmpd="sng">
                <a:no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Go to the Unit 2 Debug It! Studio: </a:t>
                </a:r>
                <a:r>
                  <a:rPr lang="en-US" sz="1200" dirty="0">
                    <a:latin typeface="Futura-Condensed-Normal" pitchFamily="2" charset="0"/>
                    <a:cs typeface="Futura Condensed"/>
                  </a:rPr>
                  <a:t/>
                </a:r>
                <a:br>
                  <a:rPr lang="en-US" sz="1200" dirty="0">
                    <a:latin typeface="Futura-Condensed-Normal" pitchFamily="2" charset="0"/>
                    <a:cs typeface="Futura Condensed"/>
                  </a:rPr>
                </a:br>
                <a:r>
                  <a:rPr lang="en-US" sz="1200" dirty="0">
                    <a:latin typeface="Futura-Condensed-Normal" pitchFamily="2" charset="0"/>
                    <a:cs typeface="Futura Condensed"/>
                  </a:rPr>
                  <a:t>http://</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/studios/475539</a:t>
                </a:r>
              </a:p>
              <a:p>
                <a:pPr marL="171450" indent="-171450">
                  <a:lnSpc>
                    <a:spcPct val="130000"/>
                  </a:lnSpc>
                  <a:buFont typeface="Wingdings" charset="2"/>
                  <a:buChar char="q"/>
                </a:pPr>
                <a:r>
                  <a:rPr lang="en-US" sz="1200" dirty="0" smtClean="0">
                    <a:latin typeface="Futura-Condensed-Normal" pitchFamily="2" charset="0"/>
                    <a:cs typeface="Futura Condensed"/>
                  </a:rPr>
                  <a:t>Test and debug each of the five debugging challenges in the studio.</a:t>
                </a:r>
              </a:p>
              <a:p>
                <a:pPr marL="171450" indent="-171450">
                  <a:lnSpc>
                    <a:spcPct val="130000"/>
                  </a:lnSpc>
                  <a:buFont typeface="Wingdings" charset="2"/>
                  <a:buChar char="q"/>
                </a:pPr>
                <a:r>
                  <a:rPr lang="en-US" sz="1200" dirty="0" smtClean="0">
                    <a:latin typeface="Futura-Condensed-Normal" pitchFamily="2" charset="0"/>
                    <a:cs typeface="Futura Condensed"/>
                  </a:rPr>
                  <a:t>Write down your solution or </a:t>
                </a:r>
                <a:r>
                  <a:rPr lang="en-US" sz="1200" dirty="0">
                    <a:latin typeface="Futura-Condensed-Normal" pitchFamily="2" charset="0"/>
                    <a:cs typeface="Futura Condensed"/>
                  </a:rPr>
                  <a:t>r</a:t>
                </a:r>
                <a:r>
                  <a:rPr lang="en-US" sz="1200" dirty="0" smtClean="0">
                    <a:latin typeface="Futura-Condensed-Normal" pitchFamily="2" charset="0"/>
                    <a:cs typeface="Futura Condensed"/>
                  </a:rPr>
                  <a:t>emix the buggy program with your solution.</a:t>
                </a:r>
              </a:p>
            </p:txBody>
          </p:sp>
          <p:sp>
            <p:nvSpPr>
              <p:cNvPr id="43" name="TextBox 42"/>
              <p:cNvSpPr txBox="1"/>
              <p:nvPr/>
            </p:nvSpPr>
            <p:spPr>
              <a:xfrm>
                <a:off x="444691"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grpSp>
        <p:cxnSp>
          <p:nvCxnSpPr>
            <p:cNvPr id="48" name="Straight Connector 47"/>
            <p:cNvCxnSpPr/>
            <p:nvPr/>
          </p:nvCxnSpPr>
          <p:spPr>
            <a:xfrm flipV="1">
              <a:off x="535219"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2571138" y="443435"/>
            <a:ext cx="651202" cy="1336089"/>
            <a:chOff x="2571138" y="443435"/>
            <a:chExt cx="651202" cy="1336089"/>
          </a:xfrm>
        </p:grpSpPr>
        <p:grpSp>
          <p:nvGrpSpPr>
            <p:cNvPr id="50" name="Group 49"/>
            <p:cNvGrpSpPr/>
            <p:nvPr/>
          </p:nvGrpSpPr>
          <p:grpSpPr>
            <a:xfrm>
              <a:off x="2571138" y="443435"/>
              <a:ext cx="651202" cy="1336089"/>
              <a:chOff x="2169548" y="4643960"/>
              <a:chExt cx="393589" cy="656327"/>
            </a:xfrm>
          </p:grpSpPr>
          <p:cxnSp>
            <p:nvCxnSpPr>
              <p:cNvPr id="60" name="Straight Arrow Connector 59"/>
              <p:cNvCxnSpPr/>
              <p:nvPr/>
            </p:nvCxnSpPr>
            <p:spPr>
              <a:xfrm>
                <a:off x="2169548" y="4646880"/>
                <a:ext cx="393588"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51" name="Straight Arrow Connector 50"/>
            <p:cNvCxnSpPr/>
            <p:nvPr/>
          </p:nvCxnSpPr>
          <p:spPr>
            <a:xfrm>
              <a:off x="2576323"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62" name="TextBox 61"/>
          <p:cNvSpPr txBox="1"/>
          <p:nvPr/>
        </p:nvSpPr>
        <p:spPr>
          <a:xfrm>
            <a:off x="457995" y="595839"/>
            <a:ext cx="2815942" cy="954107"/>
          </a:xfrm>
          <a:prstGeom prst="rect">
            <a:avLst/>
          </a:prstGeom>
          <a:noFill/>
        </p:spPr>
        <p:txBody>
          <a:bodyPr wrap="square" rtlCol="0">
            <a:spAutoFit/>
          </a:bodyPr>
          <a:lstStyle/>
          <a:p>
            <a:r>
              <a:rPr lang="en-US" sz="5600" dirty="0" smtClean="0">
                <a:latin typeface="Futura-Condensed-Normal" pitchFamily="2" charset="0"/>
                <a:cs typeface="Futura Condensed"/>
              </a:rPr>
              <a:t>DEBUG IT!</a:t>
            </a:r>
          </a:p>
        </p:txBody>
      </p:sp>
      <p:grpSp>
        <p:nvGrpSpPr>
          <p:cNvPr id="42" name="Group 41"/>
          <p:cNvGrpSpPr/>
          <p:nvPr/>
        </p:nvGrpSpPr>
        <p:grpSpPr>
          <a:xfrm>
            <a:off x="0" y="6351394"/>
            <a:ext cx="7772400" cy="2153959"/>
            <a:chOff x="0" y="6351394"/>
            <a:chExt cx="7772400" cy="2153959"/>
          </a:xfrm>
        </p:grpSpPr>
        <p:sp>
          <p:nvSpPr>
            <p:cNvPr id="45" name="Rectangle 44"/>
            <p:cNvSpPr/>
            <p:nvPr/>
          </p:nvSpPr>
          <p:spPr>
            <a:xfrm>
              <a:off x="0" y="7858307"/>
              <a:ext cx="7772400" cy="410457"/>
            </a:xfrm>
            <a:prstGeom prst="rect">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6" name="Oval Callout 45"/>
            <p:cNvSpPr/>
            <p:nvPr/>
          </p:nvSpPr>
          <p:spPr>
            <a:xfrm rot="15462013" flipV="1">
              <a:off x="413018" y="6228851"/>
              <a:ext cx="2153959" cy="2399046"/>
            </a:xfrm>
            <a:prstGeom prst="wedgeEllipseCallout">
              <a:avLst>
                <a:gd name="adj1" fmla="val -36970"/>
                <a:gd name="adj2" fmla="val 48187"/>
              </a:avLst>
            </a:prstGeom>
            <a:solidFill>
              <a:schemeClr val="accent4">
                <a:lumMod val="20000"/>
                <a:lumOff val="80000"/>
              </a:schemeClr>
            </a:solidFill>
            <a:ln w="76200" cap="rnd" cmpd="sng">
              <a:solidFill>
                <a:schemeClr val="bg1"/>
              </a:solidFill>
              <a:prstDash val="solid"/>
              <a:bevel/>
            </a:ln>
            <a:effectLst/>
          </p:spPr>
          <p:style>
            <a:lnRef idx="1">
              <a:schemeClr val="accent1"/>
            </a:lnRef>
            <a:fillRef idx="3">
              <a:schemeClr val="accent1"/>
            </a:fillRef>
            <a:effectRef idx="2">
              <a:schemeClr val="accent1"/>
            </a:effectRef>
            <a:fontRef idx="minor">
              <a:schemeClr val="lt1"/>
            </a:fontRef>
          </p:style>
          <p:txBody>
            <a:bodyPr vert="vert270" rtlCol="0" anchor="ctr">
              <a:normAutofit/>
            </a:bodyPr>
            <a:lstStyle/>
            <a:p>
              <a:pPr algn="ctr"/>
              <a:r>
                <a:rPr lang="en-US" sz="3200" kern="1300" dirty="0" smtClean="0">
                  <a:solidFill>
                    <a:srgbClr val="713CD1"/>
                  </a:solidFill>
                  <a:latin typeface="Futura-Condensed-Normal" pitchFamily="2" charset="0"/>
                  <a:cs typeface="Futura Condensed"/>
                </a:rPr>
                <a:t>FEELING STUCK?</a:t>
              </a:r>
            </a:p>
            <a:p>
              <a:pPr algn="ctr"/>
              <a:r>
                <a:rPr lang="en-US" sz="1600" kern="1300" baseline="-25000" dirty="0" smtClean="0">
                  <a:solidFill>
                    <a:srgbClr val="713CD1"/>
                  </a:solidFill>
                  <a:latin typeface="Futura-Condensed-Normal" pitchFamily="2" charset="0"/>
                  <a:cs typeface="Futura Condensed"/>
                </a:rPr>
                <a:t>THAT</a:t>
              </a:r>
              <a:r>
                <a:rPr lang="fr-FR" sz="1600" kern="1300" baseline="-25000" dirty="0" smtClean="0">
                  <a:solidFill>
                    <a:srgbClr val="713CD1"/>
                  </a:solidFill>
                  <a:latin typeface="Futura-Condensed-Normal" pitchFamily="2" charset="0"/>
                  <a:cs typeface="Futura Condensed"/>
                </a:rPr>
                <a:t>’</a:t>
              </a:r>
              <a:r>
                <a:rPr lang="en-US" sz="1600" kern="1300" baseline="-25000" dirty="0" smtClean="0">
                  <a:solidFill>
                    <a:srgbClr val="713CD1"/>
                  </a:solidFill>
                  <a:latin typeface="Futura-Condensed-Normal" pitchFamily="2" charset="0"/>
                  <a:cs typeface="Futura Condensed"/>
                </a:rPr>
                <a:t>S OKAY! TRY THESE THINGS…</a:t>
              </a:r>
            </a:p>
          </p:txBody>
        </p:sp>
        <p:grpSp>
          <p:nvGrpSpPr>
            <p:cNvPr id="47" name="Group 46"/>
            <p:cNvGrpSpPr/>
            <p:nvPr/>
          </p:nvGrpSpPr>
          <p:grpSpPr>
            <a:xfrm>
              <a:off x="3962555" y="7871867"/>
              <a:ext cx="3809845" cy="507475"/>
              <a:chOff x="3962555" y="7871867"/>
              <a:chExt cx="3809845" cy="507475"/>
            </a:xfrm>
          </p:grpSpPr>
          <p:sp>
            <p:nvSpPr>
              <p:cNvPr id="49" name="Diamond 48"/>
              <p:cNvSpPr/>
              <p:nvPr/>
            </p:nvSpPr>
            <p:spPr>
              <a:xfrm>
                <a:off x="5676977" y="8053258"/>
                <a:ext cx="381000" cy="326084"/>
              </a:xfrm>
              <a:prstGeom prst="diamond">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53" name="TextBox 52"/>
              <p:cNvSpPr txBox="1"/>
              <p:nvPr/>
            </p:nvSpPr>
            <p:spPr>
              <a:xfrm>
                <a:off x="3962555" y="7871867"/>
                <a:ext cx="3809845"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grpSp>
    </p:spTree>
    <p:extLst>
      <p:ext uri="{BB962C8B-B14F-4D97-AF65-F5344CB8AC3E}">
        <p14:creationId xmlns:p14="http://schemas.microsoft.com/office/powerpoint/2010/main" xmlns="" val="37196826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4007796" y="2832776"/>
            <a:ext cx="3307404" cy="1142158"/>
            <a:chOff x="3992282" y="2832776"/>
            <a:chExt cx="3307404" cy="1142158"/>
          </a:xfrm>
        </p:grpSpPr>
        <p:sp>
          <p:nvSpPr>
            <p:cNvPr id="18" name="TextBox 17"/>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Music Video handout</a:t>
              </a:r>
            </a:p>
            <a:p>
              <a:pPr marL="171450" indent="-171450">
                <a:buFont typeface="Wingdings" charset="2"/>
                <a:buChar char="q"/>
              </a:pPr>
              <a:r>
                <a:rPr lang="en-US" sz="1200" dirty="0" smtClean="0">
                  <a:latin typeface="Futura-Condensed-Normal" pitchFamily="2" charset="0"/>
                  <a:cs typeface="Futura Condensed"/>
                </a:rPr>
                <a:t>Music Video studio</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http</a:t>
              </a:r>
              <a:r>
                <a:rPr lang="en-US" sz="1200" dirty="0">
                  <a:latin typeface="Futura-Condensed-Normal" pitchFamily="2" charset="0"/>
                  <a:cs typeface="Futura Condensed"/>
                </a:rPr>
                <a:t>://scratch.mit.edu/studios/</a:t>
              </a:r>
              <a:r>
                <a:rPr lang="en-US" sz="1200" dirty="0" smtClean="0">
                  <a:latin typeface="Futura-Condensed-Normal" pitchFamily="2" charset="0"/>
                  <a:cs typeface="Futura Condensed"/>
                </a:rPr>
                <a:t>475517</a:t>
              </a:r>
            </a:p>
          </p:txBody>
        </p:sp>
        <p:sp>
          <p:nvSpPr>
            <p:cNvPr id="19" name="TextBox 1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007796" y="4085846"/>
            <a:ext cx="3307404" cy="1511490"/>
            <a:chOff x="3992282" y="2832776"/>
            <a:chExt cx="3307404" cy="1511490"/>
          </a:xfrm>
        </p:grpSpPr>
        <p:sp>
          <p:nvSpPr>
            <p:cNvPr id="60" name="TextBox 59"/>
            <p:cNvSpPr txBox="1"/>
            <p:nvPr/>
          </p:nvSpPr>
          <p:spPr>
            <a:xfrm>
              <a:off x="4089400" y="3328603"/>
              <a:ext cx="3117152" cy="1015663"/>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What was a </a:t>
              </a:r>
              <a:r>
                <a:rPr lang="en-US" sz="1200" dirty="0" smtClean="0">
                  <a:latin typeface="Futura-Condensed-Normal" pitchFamily="2" charset="0"/>
                  <a:cs typeface="Futura Condensed"/>
                </a:rPr>
                <a:t>challenge </a:t>
              </a:r>
              <a:r>
                <a:rPr lang="en-US" sz="1200" dirty="0">
                  <a:latin typeface="Futura-Condensed-Normal" pitchFamily="2" charset="0"/>
                  <a:cs typeface="Futura Condensed"/>
                </a:rPr>
                <a:t>you </a:t>
              </a:r>
              <a:r>
                <a:rPr lang="en-US" sz="1200" dirty="0" smtClean="0">
                  <a:latin typeface="Futura-Condensed-Normal" pitchFamily="2" charset="0"/>
                  <a:cs typeface="Futura Condensed"/>
                </a:rPr>
                <a:t>overcame? How did you overcome it?</a:t>
              </a:r>
              <a:endParaRPr lang="en-US" sz="120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What </a:t>
              </a:r>
              <a:r>
                <a:rPr lang="en-US" sz="1200" dirty="0">
                  <a:latin typeface="Futura-Condensed-Normal" pitchFamily="2" charset="0"/>
                  <a:cs typeface="Futura Condensed"/>
                </a:rPr>
                <a:t>is something you still want to figure out</a:t>
              </a:r>
              <a:r>
                <a:rPr lang="en-US" sz="1200" dirty="0" smtClean="0">
                  <a:latin typeface="Futura-Condensed-Normal" pitchFamily="2" charset="0"/>
                  <a:cs typeface="Futura Condensed"/>
                </a:rPr>
                <a:t>?</a:t>
              </a:r>
            </a:p>
            <a:p>
              <a:pPr marL="171450" indent="-171450">
                <a:buFont typeface="Lucida Grande"/>
                <a:buChar char="+"/>
              </a:pPr>
              <a:r>
                <a:rPr lang="en-US" sz="1200" dirty="0" smtClean="0">
                  <a:latin typeface="Futura-Condensed-Normal" pitchFamily="2" charset="0"/>
                  <a:cs typeface="Futura Condensed"/>
                </a:rPr>
                <a:t>How did you give credit for ideas, music, or code that you borrowed to use in your project? </a:t>
              </a:r>
              <a:endParaRPr lang="en-US" sz="1200" dirty="0">
                <a:latin typeface="Futura-Condensed-Normal" pitchFamily="2" charset="0"/>
                <a:cs typeface="Futura Condensed"/>
              </a:endParaRPr>
            </a:p>
          </p:txBody>
        </p:sp>
        <p:sp>
          <p:nvSpPr>
            <p:cNvPr id="61" name="TextBox 60"/>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62" name="Straight Connector 6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007796" y="5711444"/>
            <a:ext cx="3307404" cy="1511490"/>
            <a:chOff x="3992282" y="2832776"/>
            <a:chExt cx="3307404" cy="1511490"/>
          </a:xfrm>
        </p:grpSpPr>
        <p:sp>
          <p:nvSpPr>
            <p:cNvPr id="64" name="TextBox 63"/>
            <p:cNvSpPr txBox="1"/>
            <p:nvPr/>
          </p:nvSpPr>
          <p:spPr>
            <a:xfrm>
              <a:off x="4089400" y="3328603"/>
              <a:ext cx="3117152" cy="1015663"/>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Did the projects combine sprites and sound?</a:t>
              </a:r>
              <a:endParaRPr lang="en-US" sz="120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What parts of the projects did students choose to animate?</a:t>
              </a:r>
            </a:p>
            <a:p>
              <a:pPr marL="171450" indent="-171450">
                <a:buFont typeface="Lucida Grande"/>
                <a:buChar char="+"/>
              </a:pPr>
              <a:r>
                <a:rPr lang="en-US" sz="1200" dirty="0" smtClean="0">
                  <a:latin typeface="Futura-Condensed-Normal" pitchFamily="2" charset="0"/>
                  <a:cs typeface="Futura Condensed"/>
                </a:rPr>
                <a:t>Are there certain blocks or concepts introduced up until now that students might still be struggling with? How might you help?</a:t>
              </a:r>
              <a:endParaRPr lang="en-US" sz="1200" dirty="0">
                <a:latin typeface="Futura-Condensed-Normal" pitchFamily="2" charset="0"/>
                <a:cs typeface="Futura Condensed"/>
              </a:endParaRPr>
            </a:p>
          </p:txBody>
        </p:sp>
        <p:sp>
          <p:nvSpPr>
            <p:cNvPr id="65" name="TextBox 6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66" name="Straight Connector 6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 name="Group 2"/>
          <p:cNvGrpSpPr/>
          <p:nvPr/>
        </p:nvGrpSpPr>
        <p:grpSpPr>
          <a:xfrm>
            <a:off x="1300032" y="595840"/>
            <a:ext cx="5914441" cy="1542860"/>
            <a:chOff x="457200" y="595840"/>
            <a:chExt cx="5914441" cy="1542860"/>
          </a:xfrm>
        </p:grpSpPr>
        <p:sp>
          <p:nvSpPr>
            <p:cNvPr id="9" name="TextBox 8"/>
            <p:cNvSpPr txBox="1"/>
            <p:nvPr/>
          </p:nvSpPr>
          <p:spPr>
            <a:xfrm>
              <a:off x="457200" y="595840"/>
              <a:ext cx="2815942" cy="769441"/>
            </a:xfrm>
            <a:prstGeom prst="rect">
              <a:avLst/>
            </a:prstGeom>
            <a:noFill/>
          </p:spPr>
          <p:txBody>
            <a:bodyPr wrap="square" rtlCol="0">
              <a:spAutoFit/>
            </a:bodyPr>
            <a:lstStyle/>
            <a:p>
              <a:r>
                <a:rPr lang="en-US" sz="4400" dirty="0" smtClean="0">
                  <a:latin typeface="Futura-Condensed-Normal" pitchFamily="2" charset="0"/>
                  <a:cs typeface="Futura Condensed"/>
                </a:rPr>
                <a:t>MUSIC VIDEO</a:t>
              </a:r>
            </a:p>
          </p:txBody>
        </p:sp>
        <p:sp>
          <p:nvSpPr>
            <p:cNvPr id="10" name="TextBox 9"/>
            <p:cNvSpPr txBox="1"/>
            <p:nvPr/>
          </p:nvSpPr>
          <p:spPr>
            <a:xfrm>
              <a:off x="3371794" y="795405"/>
              <a:ext cx="2999847" cy="1046440"/>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smtClean="0">
                  <a:latin typeface="Futura-Condensed-Normal" pitchFamily="2" charset="0"/>
                  <a:cs typeface="Futura Condensed"/>
                </a:rPr>
                <a:t>be </a:t>
              </a:r>
              <a:r>
                <a:rPr lang="en-US" sz="1200" dirty="0">
                  <a:latin typeface="Futura-Condensed-Normal" pitchFamily="2" charset="0"/>
                  <a:cs typeface="Futura Condensed"/>
                </a:rPr>
                <a:t>able to create a </a:t>
              </a:r>
              <a:r>
                <a:rPr lang="en-US" sz="1200" dirty="0" smtClean="0">
                  <a:latin typeface="Futura-Condensed-Normal" pitchFamily="2" charset="0"/>
                  <a:cs typeface="Futura Condensed"/>
                </a:rPr>
                <a:t>project </a:t>
              </a:r>
              <a:r>
                <a:rPr lang="en-US" sz="1200" dirty="0">
                  <a:latin typeface="Futura-Condensed-Normal" pitchFamily="2" charset="0"/>
                  <a:cs typeface="Futura Condensed"/>
                </a:rPr>
                <a:t>that combines animation and </a:t>
              </a:r>
              <a:r>
                <a:rPr lang="en-US" sz="1200" dirty="0" smtClean="0">
                  <a:latin typeface="Futura-Condensed-Normal" pitchFamily="2" charset="0"/>
                  <a:cs typeface="Futura Condensed"/>
                </a:rPr>
                <a:t>music by working on a self-directed music video project</a:t>
              </a:r>
            </a:p>
            <a:p>
              <a:pPr marL="171450" indent="-171450">
                <a:buFont typeface="Lucida Grande"/>
                <a:buChar char="+"/>
              </a:pPr>
              <a:r>
                <a:rPr lang="en-US" sz="1200" dirty="0" smtClean="0">
                  <a:latin typeface="Futura-Condensed-Normal" pitchFamily="2" charset="0"/>
                  <a:cs typeface="Futura Condensed"/>
                </a:rPr>
                <a:t>gain more familiarity with sprites, costumes, and sounds</a:t>
              </a:r>
            </a:p>
          </p:txBody>
        </p:sp>
        <p:sp>
          <p:nvSpPr>
            <p:cNvPr id="52" name="TextBox 51"/>
            <p:cNvSpPr txBox="1"/>
            <p:nvPr/>
          </p:nvSpPr>
          <p:spPr>
            <a:xfrm>
              <a:off x="1685092" y="169242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45–60 MINUTES</a:t>
              </a:r>
            </a:p>
          </p:txBody>
        </p:sp>
        <p:pic>
          <p:nvPicPr>
            <p:cNvPr id="53" name="Picture 52" descr="clock1.png"/>
            <p:cNvPicPr>
              <a:picLocks noChangeAspect="1"/>
            </p:cNvPicPr>
            <p:nvPr/>
          </p:nvPicPr>
          <p:blipFill rotWithShape="1">
            <a:blip r:embed="rId3">
              <a:extLst>
                <a:ext uri="{28A0092B-C50C-407E-A947-70E740481C1C}">
                  <a14:useLocalDpi xmlns:a14="http://schemas.microsoft.com/office/drawing/2010/main" xmlns="" val="0"/>
                </a:ext>
              </a:extLst>
            </a:blip>
            <a:srcRect t="17500"/>
            <a:stretch/>
          </p:blipFill>
          <p:spPr>
            <a:xfrm>
              <a:off x="1428082" y="1808284"/>
              <a:ext cx="324746" cy="267915"/>
            </a:xfrm>
            <a:prstGeom prst="rect">
              <a:avLst/>
            </a:prstGeom>
          </p:spPr>
        </p:pic>
        <p:grpSp>
          <p:nvGrpSpPr>
            <p:cNvPr id="54" name="Group 53"/>
            <p:cNvGrpSpPr/>
            <p:nvPr/>
          </p:nvGrpSpPr>
          <p:grpSpPr>
            <a:xfrm>
              <a:off x="2819113" y="794340"/>
              <a:ext cx="442062" cy="1123360"/>
              <a:chOff x="2853673" y="794340"/>
              <a:chExt cx="442062" cy="1123360"/>
            </a:xfrm>
          </p:grpSpPr>
          <p:cxnSp>
            <p:nvCxnSpPr>
              <p:cNvPr id="67" name="Straight Connector 66"/>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73" name="Group 72"/>
          <p:cNvGrpSpPr/>
          <p:nvPr/>
        </p:nvGrpSpPr>
        <p:grpSpPr>
          <a:xfrm>
            <a:off x="457995" y="7630731"/>
            <a:ext cx="6857205" cy="352518"/>
            <a:chOff x="457995" y="7630731"/>
            <a:chExt cx="6857205" cy="352518"/>
          </a:xfrm>
        </p:grpSpPr>
        <p:sp>
          <p:nvSpPr>
            <p:cNvPr id="74" name="TextBox 73"/>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75" name="Straight Connector 74"/>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77" name="Straight Connector 76"/>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p:nvGrpSpPr>
        <p:grpSpPr>
          <a:xfrm>
            <a:off x="4104914" y="8217641"/>
            <a:ext cx="3117152" cy="1158779"/>
            <a:chOff x="3746748" y="8217641"/>
            <a:chExt cx="3475318" cy="1158779"/>
          </a:xfrm>
        </p:grpSpPr>
        <p:sp>
          <p:nvSpPr>
            <p:cNvPr id="79" name="TextBox 78"/>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80" name="Group 79"/>
            <p:cNvGrpSpPr/>
            <p:nvPr/>
          </p:nvGrpSpPr>
          <p:grpSpPr>
            <a:xfrm>
              <a:off x="4076948" y="8385986"/>
              <a:ext cx="3145118" cy="883399"/>
              <a:chOff x="3891832" y="8385983"/>
              <a:chExt cx="3321768" cy="883398"/>
            </a:xfrm>
          </p:grpSpPr>
          <p:cxnSp>
            <p:nvCxnSpPr>
              <p:cNvPr id="81" name="Straight Connector 80"/>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85" name="TextBox 84"/>
          <p:cNvSpPr txBox="1"/>
          <p:nvPr/>
        </p:nvSpPr>
        <p:spPr>
          <a:xfrm>
            <a:off x="551129" y="8142739"/>
            <a:ext cx="3231204" cy="1384995"/>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To further personalize projects, </a:t>
            </a:r>
            <a:r>
              <a:rPr lang="en-US" sz="1200" dirty="0">
                <a:latin typeface="Futura-Condensed-Normal" pitchFamily="2" charset="0"/>
                <a:cs typeface="Futura Condensed"/>
              </a:rPr>
              <a:t>help students </a:t>
            </a:r>
            <a:r>
              <a:rPr lang="en-US" sz="1200" dirty="0" smtClean="0">
                <a:latin typeface="Futura-Condensed-Normal" pitchFamily="2" charset="0"/>
                <a:cs typeface="Futura Condensed"/>
              </a:rPr>
              <a:t>include a favorite song or record themselves singing </a:t>
            </a:r>
            <a:r>
              <a:rPr lang="en-US" sz="1200" dirty="0">
                <a:latin typeface="Futura-Condensed-Normal" pitchFamily="2" charset="0"/>
                <a:cs typeface="Futura Condensed"/>
              </a:rPr>
              <a:t>or playing an </a:t>
            </a:r>
            <a:r>
              <a:rPr lang="en-US" sz="1200" dirty="0" smtClean="0">
                <a:latin typeface="Futura-Condensed-Normal" pitchFamily="2" charset="0"/>
                <a:cs typeface="Futura Condensed"/>
              </a:rPr>
              <a:t>instrument, using features under the </a:t>
            </a:r>
            <a:r>
              <a:rPr lang="en-US" sz="1200" dirty="0">
                <a:latin typeface="Futura-Condensed-Normal" pitchFamily="2" charset="0"/>
                <a:cs typeface="Futura Condensed"/>
              </a:rPr>
              <a:t>Sounds </a:t>
            </a:r>
            <a:r>
              <a:rPr lang="en-US" sz="1200" dirty="0" smtClean="0">
                <a:latin typeface="Futura-Condensed-Normal" pitchFamily="2" charset="0"/>
                <a:cs typeface="Futura Condensed"/>
              </a:rPr>
              <a:t>tab.</a:t>
            </a:r>
          </a:p>
          <a:p>
            <a:pPr marL="171450" indent="-171450">
              <a:buFont typeface="Lucida Grande"/>
              <a:buChar char="+"/>
            </a:pPr>
            <a:r>
              <a:rPr lang="en-US" sz="1200" dirty="0">
                <a:latin typeface="Futura-Condensed-Normal" pitchFamily="2" charset="0"/>
                <a:cs typeface="Futura Condensed"/>
              </a:rPr>
              <a:t>Questions about remixing and plagiarism may arise during this activity. Take this opportunity to facilitate a discussion about giving credit and attribution using the Scratch FAQ about remixing: http://scratch.mit.edu/help/faq/#</a:t>
            </a:r>
            <a:r>
              <a:rPr lang="en-US" sz="1200" dirty="0" smtClean="0">
                <a:latin typeface="Futura-Condensed-Normal" pitchFamily="2" charset="0"/>
                <a:cs typeface="Futura Condensed"/>
              </a:rPr>
              <a:t>remix</a:t>
            </a:r>
            <a:endParaRPr lang="en-US" sz="1200" dirty="0">
              <a:latin typeface="Futura-Condensed-Normal" pitchFamily="2" charset="0"/>
              <a:cs typeface="Futura Condensed"/>
            </a:endParaRPr>
          </a:p>
        </p:txBody>
      </p:sp>
      <p:grpSp>
        <p:nvGrpSpPr>
          <p:cNvPr id="2" name="Group 1"/>
          <p:cNvGrpSpPr/>
          <p:nvPr/>
        </p:nvGrpSpPr>
        <p:grpSpPr>
          <a:xfrm>
            <a:off x="457995" y="2830659"/>
            <a:ext cx="3323543" cy="3821931"/>
            <a:chOff x="457995" y="2830659"/>
            <a:chExt cx="3323543" cy="3821931"/>
          </a:xfrm>
        </p:grpSpPr>
        <p:grpSp>
          <p:nvGrpSpPr>
            <p:cNvPr id="32" name="Group 31"/>
            <p:cNvGrpSpPr/>
            <p:nvPr/>
          </p:nvGrpSpPr>
          <p:grpSpPr>
            <a:xfrm>
              <a:off x="550334" y="3163625"/>
              <a:ext cx="3231204" cy="3488965"/>
              <a:chOff x="515544" y="3163625"/>
              <a:chExt cx="3231204" cy="3488965"/>
            </a:xfrm>
          </p:grpSpPr>
          <p:sp>
            <p:nvSpPr>
              <p:cNvPr id="14" name="TextBox 13"/>
              <p:cNvSpPr txBox="1"/>
              <p:nvPr/>
            </p:nvSpPr>
            <p:spPr>
              <a:xfrm>
                <a:off x="515544" y="3328603"/>
                <a:ext cx="3231204" cy="3323987"/>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a:latin typeface="Futura-Condensed-Normal" pitchFamily="2" charset="0"/>
                    <a:cs typeface="Futura Condensed"/>
                  </a:rPr>
                  <a:t>Introduce students to </a:t>
                </a:r>
                <a:r>
                  <a:rPr lang="en-US" sz="1200" spc="-20" dirty="0" smtClean="0">
                    <a:latin typeface="Futura-Condensed-Normal" pitchFamily="2" charset="0"/>
                    <a:cs typeface="Futura Condensed"/>
                  </a:rPr>
                  <a:t>the idea of creating a music video in Scratch that combines music with animation. Optionally</a:t>
                </a:r>
                <a:r>
                  <a:rPr lang="en-US" sz="1200" spc="-20" dirty="0">
                    <a:latin typeface="Futura-Condensed-Normal" pitchFamily="2" charset="0"/>
                    <a:cs typeface="Futura Condensed"/>
                  </a:rPr>
                  <a:t>, show a </a:t>
                </a:r>
                <a:r>
                  <a:rPr lang="en-US" sz="1200" spc="-20" dirty="0" smtClean="0">
                    <a:latin typeface="Futura-Condensed-Normal" pitchFamily="2" charset="0"/>
                    <a:cs typeface="Futura Condensed"/>
                  </a:rPr>
                  <a:t>few project examples </a:t>
                </a:r>
                <a:r>
                  <a:rPr lang="en-US" sz="1200" spc="-20" dirty="0">
                    <a:latin typeface="Futura-Condensed-Normal" pitchFamily="2" charset="0"/>
                    <a:cs typeface="Futura Condensed"/>
                  </a:rPr>
                  <a:t>from the </a:t>
                </a:r>
                <a:r>
                  <a:rPr lang="en-US" sz="1200" spc="-20" dirty="0" smtClean="0">
                    <a:latin typeface="Futura-Condensed-Normal" pitchFamily="2" charset="0"/>
                    <a:cs typeface="Futura Condensed"/>
                  </a:rPr>
                  <a:t>Music Video </a:t>
                </a:r>
                <a:r>
                  <a:rPr lang="en-US" sz="1200" spc="-20" dirty="0">
                    <a:latin typeface="Futura-Condensed-Normal" pitchFamily="2" charset="0"/>
                    <a:cs typeface="Futura Condensed"/>
                  </a:rPr>
                  <a:t>s</a:t>
                </a:r>
                <a:r>
                  <a:rPr lang="en-US" sz="1200" spc="-20" dirty="0" smtClean="0">
                    <a:latin typeface="Futura-Condensed-Normal" pitchFamily="2" charset="0"/>
                    <a:cs typeface="Futura Condensed"/>
                  </a:rPr>
                  <a:t>tudio</a:t>
                </a:r>
                <a:r>
                  <a:rPr lang="en-US" sz="1200" spc="-20" dirty="0">
                    <a:latin typeface="Futura-Condensed-Normal" pitchFamily="2" charset="0"/>
                    <a:cs typeface="Futura Condensed"/>
                  </a:rPr>
                  <a:t>.</a:t>
                </a:r>
              </a:p>
              <a:p>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Give </a:t>
                </a:r>
                <a:r>
                  <a:rPr lang="en-US" sz="1200" dirty="0">
                    <a:latin typeface="Futura-Condensed-Normal" pitchFamily="2" charset="0"/>
                    <a:cs typeface="Futura Condensed"/>
                  </a:rPr>
                  <a:t>students </a:t>
                </a:r>
                <a:r>
                  <a:rPr lang="en-US" sz="1200" dirty="0" smtClean="0">
                    <a:latin typeface="Futura-Condensed-Normal" pitchFamily="2" charset="0"/>
                    <a:cs typeface="Futura Condensed"/>
                  </a:rPr>
                  <a:t>open-ended time to </a:t>
                </a:r>
                <a:r>
                  <a:rPr lang="en-US" sz="1200" dirty="0">
                    <a:latin typeface="Futura-Condensed-Normal" pitchFamily="2" charset="0"/>
                    <a:cs typeface="Futura Condensed"/>
                  </a:rPr>
                  <a:t>work on their projects, with the </a:t>
                </a:r>
                <a:r>
                  <a:rPr lang="en-US" sz="1200" dirty="0" smtClean="0">
                    <a:latin typeface="Futura-Condensed-Normal" pitchFamily="2" charset="0"/>
                    <a:cs typeface="Futura Condensed"/>
                  </a:rPr>
                  <a:t>Music Video </a:t>
                </a:r>
                <a:r>
                  <a:rPr lang="en-US" sz="1200" dirty="0">
                    <a:latin typeface="Futura-Condensed-Normal" pitchFamily="2" charset="0"/>
                    <a:cs typeface="Futura Condensed"/>
                  </a:rPr>
                  <a:t>handout available to provide guidance </a:t>
                </a:r>
                <a:r>
                  <a:rPr lang="en-US" sz="1200" dirty="0" smtClean="0">
                    <a:latin typeface="Futura-Condensed-Normal" pitchFamily="2" charset="0"/>
                    <a:cs typeface="Futura Condensed"/>
                  </a:rPr>
                  <a:t>and inspiration. Encourage students to give credit on the project page for using others’ ideas, music, or code.</a:t>
                </a: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spc="-10" dirty="0" smtClean="0">
                    <a:latin typeface="Futura-Condensed-Normal" pitchFamily="2" charset="0"/>
                    <a:cs typeface="Futura Condensed"/>
                  </a:rPr>
                  <a:t>Help students give and receive feedback while developing their projects. </a:t>
                </a:r>
                <a:r>
                  <a:rPr lang="en-US" sz="1200" spc="-10" dirty="0">
                    <a:latin typeface="Futura-Condensed-Normal" pitchFamily="2" charset="0"/>
                    <a:cs typeface="Futura Condensed"/>
                  </a:rPr>
                  <a:t>We </a:t>
                </a:r>
                <a:r>
                  <a:rPr lang="en-US" sz="1200" spc="-10" dirty="0" smtClean="0">
                    <a:latin typeface="Futura-Condensed-Normal" pitchFamily="2" charset="0"/>
                    <a:cs typeface="Futura Condensed"/>
                  </a:rPr>
                  <a:t>suggest checking in with a neighbor: have students stop midway and </a:t>
                </a:r>
                <a:r>
                  <a:rPr lang="en-US" sz="1200" spc="-10" dirty="0">
                    <a:latin typeface="Futura-Condensed-Normal" pitchFamily="2" charset="0"/>
                    <a:cs typeface="Futura Condensed"/>
                  </a:rPr>
                  <a:t>share </a:t>
                </a:r>
                <a:r>
                  <a:rPr lang="en-US" sz="1200" spc="-10" dirty="0" smtClean="0">
                    <a:latin typeface="Futura-Condensed-Normal" pitchFamily="2" charset="0"/>
                    <a:cs typeface="Futura Condensed"/>
                  </a:rPr>
                  <a:t>their works-in-progress with one other person or in </a:t>
                </a:r>
                <a:r>
                  <a:rPr lang="en-US" sz="1200" spc="-10" dirty="0">
                    <a:latin typeface="Futura-Condensed-Normal" pitchFamily="2" charset="0"/>
                    <a:cs typeface="Futura Condensed"/>
                  </a:rPr>
                  <a:t>their critique groups (see the Unit 0 Critique Group </a:t>
                </a:r>
                <a:r>
                  <a:rPr lang="en-US" sz="1200" spc="-10" dirty="0" smtClean="0">
                    <a:latin typeface="Futura-Condensed-Normal" pitchFamily="2" charset="0"/>
                    <a:cs typeface="Futura Condensed"/>
                  </a:rPr>
                  <a:t>activity) to ask for feedback. </a:t>
                </a:r>
                <a:r>
                  <a:rPr lang="en-US" sz="1200" spc="-10" dirty="0">
                    <a:latin typeface="Futura-Condensed-Normal" pitchFamily="2" charset="0"/>
                    <a:cs typeface="Futura Condensed"/>
                  </a:rPr>
                  <a:t>Optionally, invite students to </a:t>
                </a:r>
                <a:r>
                  <a:rPr lang="en-US" sz="1200" spc="-10" dirty="0" smtClean="0">
                    <a:latin typeface="Futura-Condensed-Normal" pitchFamily="2" charset="0"/>
                    <a:cs typeface="Futura Condensed"/>
                  </a:rPr>
                  <a:t>add their projects to </a:t>
                </a:r>
                <a:r>
                  <a:rPr lang="en-US" sz="1200" spc="-10" dirty="0">
                    <a:latin typeface="Futura-Condensed-Normal" pitchFamily="2" charset="0"/>
                    <a:cs typeface="Futura Condensed"/>
                  </a:rPr>
                  <a:t>the </a:t>
                </a:r>
                <a:r>
                  <a:rPr lang="en-US" sz="1200" spc="-10" dirty="0" smtClean="0">
                    <a:latin typeface="Futura-Condensed-Normal" pitchFamily="2" charset="0"/>
                    <a:cs typeface="Futura Condensed"/>
                  </a:rPr>
                  <a:t>Music Video studio </a:t>
                </a:r>
                <a:r>
                  <a:rPr lang="en-US" sz="1200" spc="-10" dirty="0">
                    <a:latin typeface="Futura-Condensed-Normal" pitchFamily="2" charset="0"/>
                    <a:cs typeface="Futura Condensed"/>
                  </a:rPr>
                  <a:t>or a class </a:t>
                </a:r>
                <a:r>
                  <a:rPr lang="en-US" sz="1200" spc="-10" dirty="0" smtClean="0">
                    <a:latin typeface="Futura-Condensed-Normal" pitchFamily="2" charset="0"/>
                    <a:cs typeface="Futura Condensed"/>
                  </a:rPr>
                  <a:t>studio.</a:t>
                </a:r>
                <a:endParaRPr lang="en-US" sz="1200" spc="-10" dirty="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a:t>
                </a:r>
                <a:r>
                  <a:rPr lang="en-US" sz="1200" dirty="0">
                    <a:latin typeface="Futura-Condensed-Normal" pitchFamily="2" charset="0"/>
                    <a:cs typeface="Futura Condensed"/>
                  </a:rPr>
                  <a:t>students to think back on the design process by responding to the reflection prompts in their design journals or in a group </a:t>
                </a:r>
                <a:r>
                  <a:rPr lang="en-US" sz="1200" dirty="0" smtClean="0">
                    <a:latin typeface="Futura-Condensed-Normal" pitchFamily="2" charset="0"/>
                    <a:cs typeface="Futura Condensed"/>
                  </a:rPr>
                  <a:t>discussion.</a:t>
                </a: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1" name="TextBox 90"/>
            <p:cNvSpPr txBox="1"/>
            <p:nvPr/>
          </p:nvSpPr>
          <p:spPr>
            <a:xfrm>
              <a:off x="457995"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grpSp>
      <p:sp>
        <p:nvSpPr>
          <p:cNvPr id="5" name="Slide Number Placeholder 4"/>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52</a:t>
            </a:r>
            <a:endParaRPr lang="en-US" dirty="0">
              <a:latin typeface="Futura-Condensed-Normal" pitchFamily="2" charset="0"/>
            </a:endParaRPr>
          </a:p>
        </p:txBody>
      </p:sp>
      <p:grpSp>
        <p:nvGrpSpPr>
          <p:cNvPr id="47" name="Group 46"/>
          <p:cNvGrpSpPr/>
          <p:nvPr/>
        </p:nvGrpSpPr>
        <p:grpSpPr>
          <a:xfrm>
            <a:off x="551129" y="-7273"/>
            <a:ext cx="493776" cy="2791968"/>
            <a:chOff x="551129" y="-7273"/>
            <a:chExt cx="493776" cy="2791968"/>
          </a:xfrm>
        </p:grpSpPr>
        <p:pic>
          <p:nvPicPr>
            <p:cNvPr id="48" name="Picture 47" descr="Unit3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29" y="-7273"/>
              <a:ext cx="493776" cy="2791968"/>
            </a:xfrm>
            <a:prstGeom prst="rect">
              <a:avLst/>
            </a:prstGeom>
          </p:spPr>
        </p:pic>
        <p:sp>
          <p:nvSpPr>
            <p:cNvPr id="49" name="TextBox 48"/>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a:t>
              </a:r>
              <a:r>
                <a:rPr lang="en-US" sz="2400" dirty="0">
                  <a:solidFill>
                    <a:schemeClr val="bg1"/>
                  </a:solidFill>
                  <a:latin typeface="Futura-Condensed-Normal" pitchFamily="2" charset="0"/>
                  <a:cs typeface="Futura Condensed"/>
                </a:rPr>
                <a:t>2</a:t>
              </a:r>
              <a:r>
                <a:rPr lang="en-US" sz="2400" dirty="0" smtClean="0">
                  <a:solidFill>
                    <a:schemeClr val="bg1"/>
                  </a:solidFill>
                  <a:latin typeface="Futura-Condensed-Normal" pitchFamily="2" charset="0"/>
                  <a:cs typeface="Futura Condensed"/>
                </a:rPr>
                <a:t>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10364225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106" descr="Screen Shot 2014-06-02 at 7.09.00 PM.png"/>
          <p:cNvPicPr>
            <a:picLocks noChangeAspect="1"/>
          </p:cNvPicPr>
          <p:nvPr/>
        </p:nvPicPr>
        <p:blipFill rotWithShape="1">
          <a:blip r:embed="rId3">
            <a:extLst>
              <a:ext uri="{28A0092B-C50C-407E-A947-70E740481C1C}">
                <a14:useLocalDpi xmlns:a14="http://schemas.microsoft.com/office/drawing/2010/main" xmlns="" val="0"/>
              </a:ext>
            </a:extLst>
          </a:blip>
          <a:srcRect t="9707" b="184"/>
          <a:stretch/>
        </p:blipFill>
        <p:spPr>
          <a:xfrm>
            <a:off x="3552637" y="766737"/>
            <a:ext cx="3708527" cy="2757261"/>
          </a:xfrm>
          <a:prstGeom prst="rect">
            <a:avLst/>
          </a:prstGeom>
        </p:spPr>
      </p:pic>
      <p:grpSp>
        <p:nvGrpSpPr>
          <p:cNvPr id="57" name="Group 56"/>
          <p:cNvGrpSpPr/>
          <p:nvPr/>
        </p:nvGrpSpPr>
        <p:grpSpPr>
          <a:xfrm>
            <a:off x="5479944" y="3906585"/>
            <a:ext cx="1812224" cy="1338050"/>
            <a:chOff x="5382346" y="4290871"/>
            <a:chExt cx="1812224" cy="1338050"/>
          </a:xfrm>
        </p:grpSpPr>
        <p:pic>
          <p:nvPicPr>
            <p:cNvPr id="58" name="Picture 57" descr="Screen Shot 2014-06-02 at 7.29.51 PM.png"/>
            <p:cNvPicPr>
              <a:picLocks noChangeAspect="1"/>
            </p:cNvPicPr>
            <p:nvPr/>
          </p:nvPicPr>
          <p:blipFill rotWithShape="1">
            <a:blip r:embed="rId4">
              <a:extLst>
                <a:ext uri="{28A0092B-C50C-407E-A947-70E740481C1C}">
                  <a14:useLocalDpi xmlns:a14="http://schemas.microsoft.com/office/drawing/2010/main" xmlns="" val="0"/>
                </a:ext>
              </a:extLst>
            </a:blip>
            <a:srcRect l="62231" t="3037" r="2636" b="10517"/>
            <a:stretch/>
          </p:blipFill>
          <p:spPr>
            <a:xfrm>
              <a:off x="5382346" y="4290871"/>
              <a:ext cx="1726785" cy="1306012"/>
            </a:xfrm>
            <a:prstGeom prst="rect">
              <a:avLst/>
            </a:prstGeom>
          </p:spPr>
        </p:pic>
        <p:grpSp>
          <p:nvGrpSpPr>
            <p:cNvPr id="62" name="Group 61"/>
            <p:cNvGrpSpPr/>
            <p:nvPr/>
          </p:nvGrpSpPr>
          <p:grpSpPr>
            <a:xfrm>
              <a:off x="5475137" y="4570084"/>
              <a:ext cx="1719433" cy="1058837"/>
              <a:chOff x="5475137" y="4570084"/>
              <a:chExt cx="1719433" cy="1058837"/>
            </a:xfrm>
          </p:grpSpPr>
          <p:cxnSp>
            <p:nvCxnSpPr>
              <p:cNvPr id="63" name="Straight Arrow Connector 62"/>
              <p:cNvCxnSpPr/>
              <p:nvPr/>
            </p:nvCxnSpPr>
            <p:spPr>
              <a:xfrm flipH="1">
                <a:off x="6052464" y="4570084"/>
                <a:ext cx="210022" cy="192033"/>
              </a:xfrm>
              <a:prstGeom prst="straightConnector1">
                <a:avLst/>
              </a:prstGeom>
              <a:ln w="6350" cmpd="sng">
                <a:solidFill>
                  <a:srgbClr val="000000"/>
                </a:solidFill>
                <a:prstDash val="dash"/>
                <a:tailEnd type="triangle" w="sm" len="sm"/>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5475137" y="4570084"/>
                <a:ext cx="663964" cy="369332"/>
              </a:xfrm>
              <a:prstGeom prst="rect">
                <a:avLst/>
              </a:prstGeom>
              <a:noFill/>
              <a:ln>
                <a:noFill/>
              </a:ln>
            </p:spPr>
            <p:txBody>
              <a:bodyPr wrap="none" rtlCol="0">
                <a:spAutoFit/>
              </a:bodyPr>
              <a:lstStyle/>
              <a:p>
                <a:r>
                  <a:rPr lang="en-US" sz="900" dirty="0" smtClean="0">
                    <a:solidFill>
                      <a:srgbClr val="000000"/>
                    </a:solidFill>
                    <a:latin typeface="Futura-Condensed-Normal" pitchFamily="2" charset="0"/>
                    <a:cs typeface="Futura Condensed"/>
                  </a:rPr>
                  <a:t>choose sprite </a:t>
                </a:r>
              </a:p>
              <a:p>
                <a:r>
                  <a:rPr lang="en-US" sz="900" dirty="0" smtClean="0">
                    <a:solidFill>
                      <a:srgbClr val="000000"/>
                    </a:solidFill>
                    <a:latin typeface="Futura-Condensed-Normal" pitchFamily="2" charset="0"/>
                    <a:cs typeface="Futura Condensed"/>
                  </a:rPr>
                  <a:t>from library</a:t>
                </a:r>
                <a:endParaRPr lang="en-US" sz="900" dirty="0">
                  <a:solidFill>
                    <a:srgbClr val="000000"/>
                  </a:solidFill>
                  <a:latin typeface="Futura-Condensed-Normal" pitchFamily="2" charset="0"/>
                </a:endParaRPr>
              </a:p>
            </p:txBody>
          </p:sp>
          <p:sp>
            <p:nvSpPr>
              <p:cNvPr id="65" name="TextBox 64"/>
              <p:cNvSpPr txBox="1"/>
              <p:nvPr/>
            </p:nvSpPr>
            <p:spPr>
              <a:xfrm>
                <a:off x="5698937" y="4938905"/>
                <a:ext cx="957132" cy="230832"/>
              </a:xfrm>
              <a:prstGeom prst="rect">
                <a:avLst/>
              </a:prstGeom>
              <a:noFill/>
              <a:ln>
                <a:noFill/>
              </a:ln>
            </p:spPr>
            <p:txBody>
              <a:bodyPr wrap="none" rtlCol="0">
                <a:spAutoFit/>
              </a:bodyPr>
              <a:lstStyle/>
              <a:p>
                <a:r>
                  <a:rPr lang="en-US" sz="900" dirty="0" smtClean="0">
                    <a:solidFill>
                      <a:srgbClr val="000000"/>
                    </a:solidFill>
                    <a:latin typeface="Futura-Condensed-Normal" pitchFamily="2" charset="0"/>
                    <a:cs typeface="Futura Condensed"/>
                  </a:rPr>
                  <a:t>paint your own sprite</a:t>
                </a:r>
                <a:endParaRPr lang="en-US" sz="900" dirty="0">
                  <a:solidFill>
                    <a:srgbClr val="000000"/>
                  </a:solidFill>
                  <a:latin typeface="Futura-Condensed-Normal" pitchFamily="2" charset="0"/>
                </a:endParaRPr>
              </a:p>
            </p:txBody>
          </p:sp>
          <p:sp>
            <p:nvSpPr>
              <p:cNvPr id="66" name="TextBox 65"/>
              <p:cNvSpPr txBox="1"/>
              <p:nvPr/>
            </p:nvSpPr>
            <p:spPr>
              <a:xfrm>
                <a:off x="5922737" y="5169601"/>
                <a:ext cx="997426" cy="230832"/>
              </a:xfrm>
              <a:prstGeom prst="rect">
                <a:avLst/>
              </a:prstGeom>
              <a:noFill/>
              <a:ln>
                <a:noFill/>
              </a:ln>
            </p:spPr>
            <p:txBody>
              <a:bodyPr wrap="none" rtlCol="0">
                <a:spAutoFit/>
              </a:bodyPr>
              <a:lstStyle/>
              <a:p>
                <a:r>
                  <a:rPr lang="en-US" sz="900" dirty="0" smtClean="0">
                    <a:solidFill>
                      <a:srgbClr val="000000"/>
                    </a:solidFill>
                    <a:latin typeface="Futura-Condensed-Normal" pitchFamily="2" charset="0"/>
                    <a:cs typeface="Futura Condensed"/>
                  </a:rPr>
                  <a:t>upload sprite from file</a:t>
                </a:r>
                <a:endParaRPr lang="en-US" sz="900" dirty="0">
                  <a:solidFill>
                    <a:srgbClr val="000000"/>
                  </a:solidFill>
                  <a:latin typeface="Futura-Condensed-Normal" pitchFamily="2" charset="0"/>
                </a:endParaRPr>
              </a:p>
            </p:txBody>
          </p:sp>
          <p:sp>
            <p:nvSpPr>
              <p:cNvPr id="68" name="TextBox 67"/>
              <p:cNvSpPr txBox="1"/>
              <p:nvPr/>
            </p:nvSpPr>
            <p:spPr>
              <a:xfrm>
                <a:off x="6146537" y="5398089"/>
                <a:ext cx="1048033" cy="230832"/>
              </a:xfrm>
              <a:prstGeom prst="rect">
                <a:avLst/>
              </a:prstGeom>
              <a:noFill/>
              <a:ln>
                <a:noFill/>
              </a:ln>
            </p:spPr>
            <p:txBody>
              <a:bodyPr wrap="none" rtlCol="0">
                <a:spAutoFit/>
              </a:bodyPr>
              <a:lstStyle/>
              <a:p>
                <a:r>
                  <a:rPr lang="en-US" sz="900" dirty="0" smtClean="0">
                    <a:solidFill>
                      <a:srgbClr val="000000"/>
                    </a:solidFill>
                    <a:latin typeface="Futura-Condensed-Normal" pitchFamily="2" charset="0"/>
                    <a:cs typeface="Futura Condensed"/>
                  </a:rPr>
                  <a:t>new sprite from camera</a:t>
                </a:r>
                <a:endParaRPr lang="en-US" sz="900" dirty="0">
                  <a:solidFill>
                    <a:srgbClr val="000000"/>
                  </a:solidFill>
                  <a:latin typeface="Futura-Condensed-Normal" pitchFamily="2" charset="0"/>
                </a:endParaRPr>
              </a:p>
            </p:txBody>
          </p:sp>
          <p:cxnSp>
            <p:nvCxnSpPr>
              <p:cNvPr id="69" name="Straight Arrow Connector 68"/>
              <p:cNvCxnSpPr/>
              <p:nvPr/>
            </p:nvCxnSpPr>
            <p:spPr>
              <a:xfrm flipH="1">
                <a:off x="6152005" y="4570084"/>
                <a:ext cx="267996" cy="422885"/>
              </a:xfrm>
              <a:prstGeom prst="straightConnector1">
                <a:avLst/>
              </a:prstGeom>
              <a:ln w="6350" cmpd="sng">
                <a:solidFill>
                  <a:srgbClr val="000000"/>
                </a:solidFill>
                <a:prstDash val="dash"/>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a:off x="6602810" y="4570084"/>
                <a:ext cx="145348" cy="640748"/>
              </a:xfrm>
              <a:prstGeom prst="straightConnector1">
                <a:avLst/>
              </a:prstGeom>
              <a:ln w="6350" cmpd="sng">
                <a:solidFill>
                  <a:srgbClr val="000000"/>
                </a:solidFill>
                <a:prstDash val="dash"/>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7024414" y="4570084"/>
                <a:ext cx="0" cy="881643"/>
              </a:xfrm>
              <a:prstGeom prst="straightConnector1">
                <a:avLst/>
              </a:prstGeom>
              <a:ln w="6350" cmpd="sng">
                <a:solidFill>
                  <a:srgbClr val="000000"/>
                </a:solidFill>
                <a:prstDash val="dash"/>
                <a:tailEnd type="triangle" w="sm" len="sm"/>
              </a:ln>
              <a:effectLst/>
            </p:spPr>
            <p:style>
              <a:lnRef idx="2">
                <a:schemeClr val="accent1"/>
              </a:lnRef>
              <a:fillRef idx="0">
                <a:schemeClr val="accent1"/>
              </a:fillRef>
              <a:effectRef idx="1">
                <a:schemeClr val="accent1"/>
              </a:effectRef>
              <a:fontRef idx="minor">
                <a:schemeClr val="tx1"/>
              </a:fontRef>
            </p:style>
          </p:cxnSp>
        </p:grpSp>
      </p:grpSp>
      <p:sp>
        <p:nvSpPr>
          <p:cNvPr id="7" name="TextBox 6"/>
          <p:cNvSpPr txBox="1"/>
          <p:nvPr/>
        </p:nvSpPr>
        <p:spPr>
          <a:xfrm>
            <a:off x="5380715" y="7673819"/>
            <a:ext cx="2874286" cy="369332"/>
          </a:xfrm>
          <a:prstGeom prst="rect">
            <a:avLst/>
          </a:prstGeom>
          <a:noFill/>
        </p:spPr>
        <p:txBody>
          <a:bodyPr wrap="square" rtlCol="0">
            <a:spAutoFit/>
          </a:bodyPr>
          <a:lstStyle/>
          <a:p>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sp>
        <p:nvSpPr>
          <p:cNvPr id="11" name="TextBox 10"/>
          <p:cNvSpPr txBox="1"/>
          <p:nvPr/>
        </p:nvSpPr>
        <p:spPr>
          <a:xfrm>
            <a:off x="515544" y="7556500"/>
            <a:ext cx="2874286" cy="523220"/>
          </a:xfrm>
          <a:prstGeom prst="rect">
            <a:avLst/>
          </a:prstGeom>
          <a:noFill/>
        </p:spPr>
        <p:txBody>
          <a:bodyPr wrap="square" rtlCol="0">
            <a:spAutoFit/>
          </a:bodyPr>
          <a:lstStyle/>
          <a:p>
            <a:r>
              <a:rPr lang="en-US" sz="2800" dirty="0" smtClean="0">
                <a:solidFill>
                  <a:schemeClr val="bg1"/>
                </a:solidFill>
                <a:latin typeface="Futura-Condensed-Normal" pitchFamily="2" charset="0"/>
                <a:cs typeface="Futura Condensed"/>
              </a:rPr>
              <a:t>TIPS &amp; TRICKS</a:t>
            </a:r>
            <a:endParaRPr lang="en-US" sz="2800" dirty="0">
              <a:solidFill>
                <a:schemeClr val="bg1"/>
              </a:solidFill>
              <a:latin typeface="Futura-Condensed-Normal" pitchFamily="2" charset="0"/>
              <a:cs typeface="Futura Condensed"/>
            </a:endParaRPr>
          </a:p>
        </p:txBody>
      </p:sp>
      <p:sp>
        <p:nvSpPr>
          <p:cNvPr id="67" name="TextBox 66"/>
          <p:cNvSpPr txBox="1"/>
          <p:nvPr/>
        </p:nvSpPr>
        <p:spPr>
          <a:xfrm>
            <a:off x="5135956" y="7894426"/>
            <a:ext cx="2874286"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nvGrpSpPr>
          <p:cNvPr id="25" name="Group 24"/>
          <p:cNvGrpSpPr/>
          <p:nvPr/>
        </p:nvGrpSpPr>
        <p:grpSpPr>
          <a:xfrm>
            <a:off x="249819" y="8583615"/>
            <a:ext cx="4911191" cy="1200329"/>
            <a:chOff x="482408" y="8567881"/>
            <a:chExt cx="4911191" cy="1200329"/>
          </a:xfrm>
        </p:grpSpPr>
        <p:grpSp>
          <p:nvGrpSpPr>
            <p:cNvPr id="24" name="Group 23"/>
            <p:cNvGrpSpPr/>
            <p:nvPr/>
          </p:nvGrpSpPr>
          <p:grpSpPr>
            <a:xfrm>
              <a:off x="1938131" y="8606974"/>
              <a:ext cx="2613050" cy="1143257"/>
              <a:chOff x="1938131" y="8606974"/>
              <a:chExt cx="2613050" cy="1143257"/>
            </a:xfrm>
          </p:grpSpPr>
          <p:grpSp>
            <p:nvGrpSpPr>
              <p:cNvPr id="20" name="Group 19"/>
              <p:cNvGrpSpPr/>
              <p:nvPr/>
            </p:nvGrpSpPr>
            <p:grpSpPr>
              <a:xfrm>
                <a:off x="1938131" y="8609117"/>
                <a:ext cx="1008876" cy="1132716"/>
                <a:chOff x="1890774" y="8563791"/>
                <a:chExt cx="1008876" cy="1132716"/>
              </a:xfrm>
            </p:grpSpPr>
            <p:pic>
              <p:nvPicPr>
                <p:cNvPr id="12" name="Picture 11" descr="Screen Shot 2014-06-06 at 10.44.31 AM.png"/>
                <p:cNvPicPr>
                  <a:picLocks noChangeAspect="1"/>
                </p:cNvPicPr>
                <p:nvPr/>
              </p:nvPicPr>
              <p:blipFill rotWithShape="1">
                <a:blip r:embed="rId5">
                  <a:extLst>
                    <a:ext uri="{BEBA8EAE-BF5A-486C-A8C5-ECC9F3942E4B}">
                      <a14:imgProps xmlns:a14="http://schemas.microsoft.com/office/drawing/2010/main" xmlns="">
                        <a14:imgLayer r:embed="rId6">
                          <a14:imgEffect>
                            <a14:backgroundRemoval t="372" b="100000" l="0" r="100000">
                              <a14:foregroundMark x1="77821" y1="39777" x2="77821" y2="39777"/>
                              <a14:foregroundMark x1="73930" y1="63197" x2="73930" y2="63197"/>
                              <a14:foregroundMark x1="72374" y1="92937" x2="72374" y2="92937"/>
                              <a14:foregroundMark x1="57198" y1="89591" x2="57198" y2="89591"/>
                              <a14:foregroundMark x1="79767" y1="83271" x2="79767" y2="83271"/>
                            </a14:backgroundRemoval>
                          </a14:imgEffect>
                        </a14:imgLayer>
                      </a14:imgProps>
                    </a:ext>
                    <a:ext uri="{28A0092B-C50C-407E-A947-70E740481C1C}">
                      <a14:useLocalDpi xmlns:a14="http://schemas.microsoft.com/office/drawing/2010/main" xmlns="" val="0"/>
                    </a:ext>
                  </a:extLst>
                </a:blip>
                <a:srcRect b="75489"/>
                <a:stretch/>
              </p:blipFill>
              <p:spPr>
                <a:xfrm>
                  <a:off x="1890774" y="8563791"/>
                  <a:ext cx="1008876" cy="258828"/>
                </a:xfrm>
                <a:prstGeom prst="rect">
                  <a:avLst/>
                </a:prstGeom>
              </p:spPr>
            </p:pic>
            <p:pic>
              <p:nvPicPr>
                <p:cNvPr id="96" name="Picture 95" descr="Screen Shot 2014-06-06 at 10.44.31 AM.png"/>
                <p:cNvPicPr>
                  <a:picLocks noChangeAspect="1"/>
                </p:cNvPicPr>
                <p:nvPr/>
              </p:nvPicPr>
              <p:blipFill rotWithShape="1">
                <a:blip r:embed="rId5">
                  <a:extLst>
                    <a:ext uri="{BEBA8EAE-BF5A-486C-A8C5-ECC9F3942E4B}">
                      <a14:imgProps xmlns:a14="http://schemas.microsoft.com/office/drawing/2010/main" xmlns="">
                        <a14:imgLayer r:embed="rId7">
                          <a14:imgEffect>
                            <a14:backgroundRemoval t="372" b="100000" l="0" r="100000">
                              <a14:foregroundMark x1="77821" y1="39777" x2="77821" y2="39777"/>
                              <a14:foregroundMark x1="73930" y1="63197" x2="73930" y2="63197"/>
                              <a14:foregroundMark x1="72374" y1="92937" x2="72374" y2="92937"/>
                              <a14:foregroundMark x1="57198" y1="89591" x2="57198" y2="89591"/>
                              <a14:foregroundMark x1="79767" y1="83271" x2="79767" y2="83271"/>
                            </a14:backgroundRemoval>
                          </a14:imgEffect>
                        </a14:imgLayer>
                      </a14:imgProps>
                    </a:ext>
                    <a:ext uri="{28A0092B-C50C-407E-A947-70E740481C1C}">
                      <a14:useLocalDpi xmlns:a14="http://schemas.microsoft.com/office/drawing/2010/main" xmlns="" val="0"/>
                    </a:ext>
                  </a:extLst>
                </a:blip>
                <a:srcRect t="24510" b="50684"/>
                <a:stretch/>
              </p:blipFill>
              <p:spPr>
                <a:xfrm>
                  <a:off x="1890774" y="8855692"/>
                  <a:ext cx="1008876" cy="261940"/>
                </a:xfrm>
                <a:prstGeom prst="rect">
                  <a:avLst/>
                </a:prstGeom>
              </p:spPr>
            </p:pic>
            <p:pic>
              <p:nvPicPr>
                <p:cNvPr id="97" name="Picture 96" descr="Screen Shot 2014-06-06 at 10.44.31 AM.png"/>
                <p:cNvPicPr>
                  <a:picLocks noChangeAspect="1"/>
                </p:cNvPicPr>
                <p:nvPr/>
              </p:nvPicPr>
              <p:blipFill rotWithShape="1">
                <a:blip r:embed="rId5">
                  <a:extLst>
                    <a:ext uri="{BEBA8EAE-BF5A-486C-A8C5-ECC9F3942E4B}">
                      <a14:imgProps xmlns:a14="http://schemas.microsoft.com/office/drawing/2010/main" xmlns="">
                        <a14:imgLayer r:embed="rId7">
                          <a14:imgEffect>
                            <a14:backgroundRemoval t="372" b="100000" l="0" r="100000">
                              <a14:foregroundMark x1="77821" y1="39777" x2="77821" y2="39777"/>
                              <a14:foregroundMark x1="73930" y1="63197" x2="73930" y2="63197"/>
                              <a14:foregroundMark x1="72374" y1="92937" x2="72374" y2="92937"/>
                              <a14:foregroundMark x1="57198" y1="89591" x2="57198" y2="89591"/>
                              <a14:foregroundMark x1="79767" y1="83271" x2="79767" y2="83271"/>
                            </a14:backgroundRemoval>
                          </a14:imgEffect>
                        </a14:imgLayer>
                      </a14:imgProps>
                    </a:ext>
                    <a:ext uri="{28A0092B-C50C-407E-A947-70E740481C1C}">
                      <a14:useLocalDpi xmlns:a14="http://schemas.microsoft.com/office/drawing/2010/main" xmlns="" val="0"/>
                    </a:ext>
                  </a:extLst>
                </a:blip>
                <a:srcRect t="49316" b="24000"/>
                <a:stretch/>
              </p:blipFill>
              <p:spPr>
                <a:xfrm>
                  <a:off x="1890774" y="9149382"/>
                  <a:ext cx="1008876" cy="281784"/>
                </a:xfrm>
                <a:prstGeom prst="rect">
                  <a:avLst/>
                </a:prstGeom>
              </p:spPr>
            </p:pic>
            <p:pic>
              <p:nvPicPr>
                <p:cNvPr id="102" name="Picture 101" descr="Screen Shot 2014-06-06 at 10.44.31 AM.png"/>
                <p:cNvPicPr>
                  <a:picLocks noChangeAspect="1"/>
                </p:cNvPicPr>
                <p:nvPr/>
              </p:nvPicPr>
              <p:blipFill rotWithShape="1">
                <a:blip r:embed="rId5">
                  <a:extLst>
                    <a:ext uri="{BEBA8EAE-BF5A-486C-A8C5-ECC9F3942E4B}">
                      <a14:imgProps xmlns:a14="http://schemas.microsoft.com/office/drawing/2010/main" xmlns="">
                        <a14:imgLayer r:embed="rId7">
                          <a14:imgEffect>
                            <a14:backgroundRemoval t="372" b="100000" l="0" r="100000">
                              <a14:foregroundMark x1="77821" y1="39777" x2="77821" y2="39777"/>
                              <a14:foregroundMark x1="73930" y1="63197" x2="73930" y2="63197"/>
                              <a14:foregroundMark x1="72374" y1="92937" x2="72374" y2="92937"/>
                              <a14:foregroundMark x1="57198" y1="89591" x2="57198" y2="89591"/>
                              <a14:foregroundMark x1="79767" y1="83271" x2="79767" y2="83271"/>
                            </a14:backgroundRemoval>
                          </a14:imgEffect>
                        </a14:imgLayer>
                      </a14:imgProps>
                    </a:ext>
                    <a:ext uri="{28A0092B-C50C-407E-A947-70E740481C1C}">
                      <a14:useLocalDpi xmlns:a14="http://schemas.microsoft.com/office/drawing/2010/main" xmlns="" val="0"/>
                    </a:ext>
                  </a:extLst>
                </a:blip>
                <a:srcRect t="75682"/>
                <a:stretch/>
              </p:blipFill>
              <p:spPr>
                <a:xfrm>
                  <a:off x="1890774" y="9439717"/>
                  <a:ext cx="1008876" cy="256790"/>
                </a:xfrm>
                <a:prstGeom prst="rect">
                  <a:avLst/>
                </a:prstGeom>
              </p:spPr>
            </p:pic>
          </p:grpSp>
          <p:grpSp>
            <p:nvGrpSpPr>
              <p:cNvPr id="15" name="Group 14"/>
              <p:cNvGrpSpPr/>
              <p:nvPr/>
            </p:nvGrpSpPr>
            <p:grpSpPr>
              <a:xfrm>
                <a:off x="3071235" y="8606974"/>
                <a:ext cx="1479946" cy="1143257"/>
                <a:chOff x="3147613" y="8606974"/>
                <a:chExt cx="1479946" cy="1143257"/>
              </a:xfrm>
            </p:grpSpPr>
            <p:pic>
              <p:nvPicPr>
                <p:cNvPr id="9" name="Picture 8" descr="Screen Shot 2014-06-06 at 10.44.18 AM.png"/>
                <p:cNvPicPr>
                  <a:picLocks noChangeAspect="1"/>
                </p:cNvPicPr>
                <p:nvPr/>
              </p:nvPicPr>
              <p:blipFill rotWithShape="1">
                <a:blip r:embed="rId8">
                  <a:extLst>
                    <a:ext uri="{BEBA8EAE-BF5A-486C-A8C5-ECC9F3942E4B}">
                      <a14:imgProps xmlns:a14="http://schemas.microsoft.com/office/drawing/2010/main" xmlns="">
                        <a14:imgLayer r:embed="rId9">
                          <a14:imgEffect>
                            <a14:backgroundRemoval t="0" b="100000" l="0" r="100000">
                              <a14:foregroundMark x1="31565" y1="90741" x2="31565" y2="90741"/>
                              <a14:foregroundMark x1="42440" y1="90000" x2="42440" y2="90000"/>
                              <a14:foregroundMark x1="53581" y1="81852" x2="53581" y2="81852"/>
                              <a14:foregroundMark x1="62865" y1="87407" x2="62865" y2="87407"/>
                              <a14:foregroundMark x1="2653" y1="87037" x2="93103" y2="86296"/>
                              <a14:foregroundMark x1="3183" y1="94444" x2="91512" y2="93704"/>
                              <a14:foregroundMark x1="2122" y1="83333" x2="69761" y2="81111"/>
                              <a14:foregroundMark x1="17772" y1="36296" x2="17772" y2="36296"/>
                              <a14:foregroundMark x1="87003" y1="34074" x2="87003" y2="34074"/>
                              <a14:foregroundMark x1="81432" y1="12963" x2="81432" y2="12963"/>
                            </a14:backgroundRemoval>
                          </a14:imgEffect>
                        </a14:imgLayer>
                      </a14:imgProps>
                    </a:ext>
                    <a:ext uri="{28A0092B-C50C-407E-A947-70E740481C1C}">
                      <a14:useLocalDpi xmlns:a14="http://schemas.microsoft.com/office/drawing/2010/main" xmlns="" val="0"/>
                    </a:ext>
                  </a:extLst>
                </a:blip>
                <a:srcRect b="75910"/>
                <a:stretch/>
              </p:blipFill>
              <p:spPr>
                <a:xfrm>
                  <a:off x="3147613" y="8606974"/>
                  <a:ext cx="1479946" cy="255332"/>
                </a:xfrm>
                <a:prstGeom prst="rect">
                  <a:avLst/>
                </a:prstGeom>
              </p:spPr>
            </p:pic>
            <p:pic>
              <p:nvPicPr>
                <p:cNvPr id="93" name="Picture 92" descr="Screen Shot 2014-06-06 at 10.44.18 AM.png"/>
                <p:cNvPicPr>
                  <a:picLocks noChangeAspect="1"/>
                </p:cNvPicPr>
                <p:nvPr/>
              </p:nvPicPr>
              <p:blipFill rotWithShape="1">
                <a:blip r:embed="rId8">
                  <a:extLst>
                    <a:ext uri="{BEBA8EAE-BF5A-486C-A8C5-ECC9F3942E4B}">
                      <a14:imgProps xmlns:a14="http://schemas.microsoft.com/office/drawing/2010/main" xmlns="">
                        <a14:imgLayer r:embed="rId10">
                          <a14:imgEffect>
                            <a14:backgroundRemoval t="0" b="100000" l="0" r="100000">
                              <a14:foregroundMark x1="31565" y1="90741" x2="31565" y2="90741"/>
                              <a14:foregroundMark x1="42440" y1="90000" x2="42440" y2="90000"/>
                              <a14:foregroundMark x1="53581" y1="81852" x2="53581" y2="81852"/>
                              <a14:foregroundMark x1="62865" y1="87407" x2="62865" y2="87407"/>
                              <a14:foregroundMark x1="2653" y1="87037" x2="93103" y2="86296"/>
                              <a14:foregroundMark x1="3183" y1="94444" x2="91512" y2="93704"/>
                              <a14:foregroundMark x1="2122" y1="83333" x2="69761" y2="81111"/>
                              <a14:foregroundMark x1="17772" y1="36296" x2="17772" y2="36296"/>
                              <a14:foregroundMark x1="87003" y1="34074" x2="87003" y2="34074"/>
                              <a14:foregroundMark x1="81432" y1="12963" x2="81432" y2="12963"/>
                            </a14:backgroundRemoval>
                          </a14:imgEffect>
                        </a14:imgLayer>
                      </a14:imgProps>
                    </a:ext>
                    <a:ext uri="{28A0092B-C50C-407E-A947-70E740481C1C}">
                      <a14:useLocalDpi xmlns:a14="http://schemas.microsoft.com/office/drawing/2010/main" xmlns="" val="0"/>
                    </a:ext>
                  </a:extLst>
                </a:blip>
                <a:srcRect t="24090" b="49325"/>
                <a:stretch/>
              </p:blipFill>
              <p:spPr>
                <a:xfrm>
                  <a:off x="3147613" y="8901996"/>
                  <a:ext cx="1479946" cy="281784"/>
                </a:xfrm>
                <a:prstGeom prst="rect">
                  <a:avLst/>
                </a:prstGeom>
              </p:spPr>
            </p:pic>
            <p:pic>
              <p:nvPicPr>
                <p:cNvPr id="94" name="Picture 93" descr="Screen Shot 2014-06-06 at 10.44.18 AM.png"/>
                <p:cNvPicPr>
                  <a:picLocks noChangeAspect="1"/>
                </p:cNvPicPr>
                <p:nvPr/>
              </p:nvPicPr>
              <p:blipFill rotWithShape="1">
                <a:blip r:embed="rId8">
                  <a:extLst>
                    <a:ext uri="{BEBA8EAE-BF5A-486C-A8C5-ECC9F3942E4B}">
                      <a14:imgProps xmlns:a14="http://schemas.microsoft.com/office/drawing/2010/main" xmlns="">
                        <a14:imgLayer r:embed="rId10">
                          <a14:imgEffect>
                            <a14:backgroundRemoval t="0" b="100000" l="0" r="100000">
                              <a14:foregroundMark x1="31565" y1="90741" x2="31565" y2="90741"/>
                              <a14:foregroundMark x1="42440" y1="90000" x2="42440" y2="90000"/>
                              <a14:foregroundMark x1="53581" y1="81852" x2="53581" y2="81852"/>
                              <a14:foregroundMark x1="62865" y1="87407" x2="62865" y2="87407"/>
                              <a14:foregroundMark x1="2653" y1="87037" x2="93103" y2="86296"/>
                              <a14:foregroundMark x1="3183" y1="94444" x2="91512" y2="93704"/>
                              <a14:foregroundMark x1="2122" y1="83333" x2="69761" y2="81111"/>
                              <a14:foregroundMark x1="17772" y1="36296" x2="17772" y2="36296"/>
                              <a14:foregroundMark x1="87003" y1="34074" x2="87003" y2="34074"/>
                              <a14:foregroundMark x1="81432" y1="12963" x2="81432" y2="12963"/>
                            </a14:backgroundRemoval>
                          </a14:imgEffect>
                        </a14:imgLayer>
                      </a14:imgProps>
                    </a:ext>
                    <a:ext uri="{28A0092B-C50C-407E-A947-70E740481C1C}">
                      <a14:useLocalDpi xmlns:a14="http://schemas.microsoft.com/office/drawing/2010/main" xmlns="" val="0"/>
                    </a:ext>
                  </a:extLst>
                </a:blip>
                <a:srcRect t="48429" b="24927"/>
                <a:stretch/>
              </p:blipFill>
              <p:spPr>
                <a:xfrm>
                  <a:off x="3147613" y="9183780"/>
                  <a:ext cx="1479946" cy="282397"/>
                </a:xfrm>
                <a:prstGeom prst="rect">
                  <a:avLst/>
                </a:prstGeom>
              </p:spPr>
            </p:pic>
            <p:pic>
              <p:nvPicPr>
                <p:cNvPr id="95" name="Picture 94" descr="Screen Shot 2014-06-06 at 10.44.18 AM.png"/>
                <p:cNvPicPr>
                  <a:picLocks noChangeAspect="1"/>
                </p:cNvPicPr>
                <p:nvPr/>
              </p:nvPicPr>
              <p:blipFill rotWithShape="1">
                <a:blip r:embed="rId8">
                  <a:extLst>
                    <a:ext uri="{BEBA8EAE-BF5A-486C-A8C5-ECC9F3942E4B}">
                      <a14:imgProps xmlns:a14="http://schemas.microsoft.com/office/drawing/2010/main" xmlns="">
                        <a14:imgLayer r:embed="rId10">
                          <a14:imgEffect>
                            <a14:backgroundRemoval t="0" b="100000" l="0" r="100000">
                              <a14:foregroundMark x1="31565" y1="90741" x2="31565" y2="90741"/>
                              <a14:foregroundMark x1="42440" y1="90000" x2="42440" y2="90000"/>
                              <a14:foregroundMark x1="53581" y1="81852" x2="53581" y2="81852"/>
                              <a14:foregroundMark x1="62865" y1="87407" x2="62865" y2="87407"/>
                              <a14:foregroundMark x1="2653" y1="87037" x2="93103" y2="86296"/>
                              <a14:foregroundMark x1="3183" y1="94444" x2="91512" y2="93704"/>
                              <a14:foregroundMark x1="2122" y1="83333" x2="69761" y2="81111"/>
                              <a14:foregroundMark x1="17772" y1="36296" x2="17772" y2="36296"/>
                              <a14:foregroundMark x1="87003" y1="34074" x2="87003" y2="34074"/>
                              <a14:foregroundMark x1="81432" y1="12963" x2="81432" y2="12963"/>
                            </a14:backgroundRemoval>
                          </a14:imgEffect>
                        </a14:imgLayer>
                      </a14:imgProps>
                    </a:ext>
                    <a:ext uri="{28A0092B-C50C-407E-A947-70E740481C1C}">
                      <a14:useLocalDpi xmlns:a14="http://schemas.microsoft.com/office/drawing/2010/main" xmlns="" val="0"/>
                    </a:ext>
                  </a:extLst>
                </a:blip>
                <a:srcRect t="73200"/>
                <a:stretch/>
              </p:blipFill>
              <p:spPr>
                <a:xfrm>
                  <a:off x="3147613" y="9466177"/>
                  <a:ext cx="1479946" cy="284054"/>
                </a:xfrm>
                <a:prstGeom prst="rect">
                  <a:avLst/>
                </a:prstGeom>
              </p:spPr>
            </p:pic>
          </p:grpSp>
        </p:grpSp>
        <p:pic>
          <p:nvPicPr>
            <p:cNvPr id="2" name="Picture 1" descr="Screen Shot 2014-05-21 at 4.41.11 PM.png"/>
            <p:cNvPicPr>
              <a:picLocks noChangeAspect="1"/>
            </p:cNvPicPr>
            <p:nvPr/>
          </p:nvPicPr>
          <p:blipFill>
            <a:blip r:embed="rId11">
              <a:extLst>
                <a:ext uri="{BEBA8EAE-BF5A-486C-A8C5-ECC9F3942E4B}">
                  <a14:imgProps xmlns:a14="http://schemas.microsoft.com/office/drawing/2010/main" xmlns="">
                    <a14:imgLayer r:embed="rId12">
                      <a14:imgEffect>
                        <a14:backgroundRemoval t="2759" b="98966" l="880" r="98827">
                          <a14:foregroundMark x1="35777" y1="51724" x2="35777" y2="51724"/>
                          <a14:foregroundMark x1="31965" y1="14483" x2="31965" y2="14483"/>
                          <a14:foregroundMark x1="34897" y1="21379" x2="34897" y2="21379"/>
                        </a14:backgroundRemoval>
                      </a14:imgEffect>
                    </a14:imgLayer>
                  </a14:imgProps>
                </a:ext>
                <a:ext uri="{28A0092B-C50C-407E-A947-70E740481C1C}">
                  <a14:useLocalDpi xmlns:a14="http://schemas.microsoft.com/office/drawing/2010/main" xmlns="" val="0"/>
                </a:ext>
              </a:extLst>
            </a:blip>
            <a:stretch>
              <a:fillRect/>
            </a:stretch>
          </p:blipFill>
          <p:spPr>
            <a:xfrm>
              <a:off x="482408" y="8627173"/>
              <a:ext cx="1324635" cy="1126522"/>
            </a:xfrm>
            <a:prstGeom prst="rect">
              <a:avLst/>
            </a:prstGeom>
          </p:spPr>
        </p:pic>
        <p:pic>
          <p:nvPicPr>
            <p:cNvPr id="5" name="Picture 4" descr="Screen Shot 2014-05-21 at 4.44.24 PM.png"/>
            <p:cNvPicPr>
              <a:picLocks noChangeAspect="1"/>
            </p:cNvPicPr>
            <p:nvPr/>
          </p:nvPicPr>
          <p:blipFill>
            <a:blip r:embed="rId13">
              <a:extLst>
                <a:ext uri="{BEBA8EAE-BF5A-486C-A8C5-ECC9F3942E4B}">
                  <a14:imgProps xmlns:a14="http://schemas.microsoft.com/office/drawing/2010/main" xmlns="">
                    <a14:imgLayer r:embed="rId14">
                      <a14:imgEffect>
                        <a14:backgroundRemoval t="0" b="100000" l="0" r="99457">
                          <a14:foregroundMark x1="79348" y1="15210" x2="79348" y2="15210"/>
                          <a14:foregroundMark x1="81522" y1="74434" x2="81522" y2="74434"/>
                        </a14:backgroundRemoval>
                      </a14:imgEffect>
                    </a14:imgLayer>
                  </a14:imgProps>
                </a:ext>
                <a:ext uri="{28A0092B-C50C-407E-A947-70E740481C1C}">
                  <a14:useLocalDpi xmlns:a14="http://schemas.microsoft.com/office/drawing/2010/main" xmlns="" val="0"/>
                </a:ext>
              </a:extLst>
            </a:blip>
            <a:stretch>
              <a:fillRect/>
            </a:stretch>
          </p:blipFill>
          <p:spPr>
            <a:xfrm>
              <a:off x="4678840" y="8567881"/>
              <a:ext cx="714759" cy="1200329"/>
            </a:xfrm>
            <a:prstGeom prst="rect">
              <a:avLst/>
            </a:prstGeom>
          </p:spPr>
        </p:pic>
      </p:grpSp>
      <p:grpSp>
        <p:nvGrpSpPr>
          <p:cNvPr id="3" name="Group 2"/>
          <p:cNvGrpSpPr/>
          <p:nvPr/>
        </p:nvGrpSpPr>
        <p:grpSpPr>
          <a:xfrm>
            <a:off x="0" y="7871074"/>
            <a:ext cx="7772399" cy="532604"/>
            <a:chOff x="0" y="7871074"/>
            <a:chExt cx="7772399" cy="532604"/>
          </a:xfrm>
        </p:grpSpPr>
        <p:sp>
          <p:nvSpPr>
            <p:cNvPr id="39" name="Rectangle 38"/>
            <p:cNvSpPr/>
            <p:nvPr/>
          </p:nvSpPr>
          <p:spPr>
            <a:xfrm>
              <a:off x="0" y="7871074"/>
              <a:ext cx="7772399" cy="410457"/>
            </a:xfrm>
            <a:prstGeom prst="rect">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0" name="Diamond 39"/>
            <p:cNvSpPr/>
            <p:nvPr/>
          </p:nvSpPr>
          <p:spPr>
            <a:xfrm>
              <a:off x="2461036" y="8077594"/>
              <a:ext cx="381000" cy="326084"/>
            </a:xfrm>
            <a:prstGeom prst="diamond">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2" name="Diamond 41"/>
            <p:cNvSpPr/>
            <p:nvPr/>
          </p:nvSpPr>
          <p:spPr>
            <a:xfrm>
              <a:off x="6347235" y="8066025"/>
              <a:ext cx="381000" cy="326084"/>
            </a:xfrm>
            <a:prstGeom prst="diamond">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3" name="TextBox 42"/>
            <p:cNvSpPr txBox="1"/>
            <p:nvPr/>
          </p:nvSpPr>
          <p:spPr>
            <a:xfrm>
              <a:off x="0" y="7879206"/>
              <a:ext cx="5303072"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BLOCKS TO PLAY WITH</a:t>
              </a:r>
              <a:endParaRPr lang="en-US" dirty="0">
                <a:solidFill>
                  <a:schemeClr val="bg1"/>
                </a:solidFill>
                <a:latin typeface="Futura-Condensed-Normal" pitchFamily="2" charset="0"/>
                <a:cs typeface="Futura Condensed"/>
              </a:endParaRPr>
            </a:p>
          </p:txBody>
        </p:sp>
        <p:sp>
          <p:nvSpPr>
            <p:cNvPr id="44" name="TextBox 43"/>
            <p:cNvSpPr txBox="1"/>
            <p:nvPr/>
          </p:nvSpPr>
          <p:spPr>
            <a:xfrm>
              <a:off x="5303071" y="7884634"/>
              <a:ext cx="2469328"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grpSp>
        <p:nvGrpSpPr>
          <p:cNvPr id="45" name="Group 44"/>
          <p:cNvGrpSpPr/>
          <p:nvPr/>
        </p:nvGrpSpPr>
        <p:grpSpPr>
          <a:xfrm>
            <a:off x="3529921" y="6230886"/>
            <a:ext cx="3727355" cy="1513607"/>
            <a:chOff x="3992282" y="2830659"/>
            <a:chExt cx="3307404" cy="1513607"/>
          </a:xfrm>
        </p:grpSpPr>
        <p:sp>
          <p:nvSpPr>
            <p:cNvPr id="46" name="TextBox 45"/>
            <p:cNvSpPr txBox="1"/>
            <p:nvPr/>
          </p:nvSpPr>
          <p:spPr>
            <a:xfrm>
              <a:off x="4089400" y="3328603"/>
              <a:ext cx="3210286" cy="1015663"/>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a:latin typeface="Futura-Condensed-Normal" pitchFamily="2" charset="0"/>
                  <a:cs typeface="Futura Condensed"/>
                </a:rPr>
                <a:t>Use costumes to help bring your animations to life!</a:t>
              </a:r>
            </a:p>
            <a:p>
              <a:pPr marL="171450" indent="-171450">
                <a:buFont typeface="Wingdings" charset="2"/>
                <a:buChar char="q"/>
              </a:pPr>
              <a:r>
                <a:rPr lang="en-US" sz="1200" dirty="0" smtClean="0">
                  <a:latin typeface="Futura-Condensed-Normal" pitchFamily="2" charset="0"/>
                  <a:cs typeface="Futura Condensed"/>
                </a:rPr>
                <a:t>Make your sprite interactive by adding scripts that have the sprite respond to clicks, key presses, and more.</a:t>
              </a:r>
            </a:p>
            <a:p>
              <a:pPr marL="171450" indent="-171450">
                <a:buFont typeface="Wingdings" charset="2"/>
                <a:buChar char="q"/>
              </a:pPr>
              <a:r>
                <a:rPr lang="en-US" sz="1200" dirty="0" smtClean="0">
                  <a:latin typeface="Futura-Condensed-Normal" pitchFamily="2" charset="0"/>
                  <a:cs typeface="Futura Condensed"/>
                </a:rPr>
                <a:t>Add instructions on the project page to explain how people can interact with your program.</a:t>
              </a:r>
              <a:endParaRPr lang="en-US" sz="1200" dirty="0">
                <a:latin typeface="Futura-Condensed-Normal" pitchFamily="2" charset="0"/>
                <a:cs typeface="Futura Condensed"/>
              </a:endParaRPr>
            </a:p>
          </p:txBody>
        </p:sp>
        <p:sp>
          <p:nvSpPr>
            <p:cNvPr id="47" name="TextBox 46"/>
            <p:cNvSpPr txBox="1"/>
            <p:nvPr/>
          </p:nvSpPr>
          <p:spPr>
            <a:xfrm>
              <a:off x="3992282"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THINGS TO TRY</a:t>
              </a:r>
              <a:endParaRPr lang="en-US" sz="1600" dirty="0">
                <a:latin typeface="Futura-Condensed-Normal" pitchFamily="2" charset="0"/>
                <a:cs typeface="Futura Condensed"/>
              </a:endParaRPr>
            </a:p>
          </p:txBody>
        </p:sp>
        <p:cxnSp>
          <p:nvCxnSpPr>
            <p:cNvPr id="48" name="Straight Connector 47"/>
            <p:cNvCxnSpPr/>
            <p:nvPr/>
          </p:nvCxnSpPr>
          <p:spPr>
            <a:xfrm flipV="1">
              <a:off x="4089400" y="3169213"/>
              <a:ext cx="3210286" cy="2937"/>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2" name="TextBox 51"/>
          <p:cNvSpPr txBox="1"/>
          <p:nvPr/>
        </p:nvSpPr>
        <p:spPr>
          <a:xfrm>
            <a:off x="5402689" y="8451262"/>
            <a:ext cx="2229820" cy="1184940"/>
          </a:xfrm>
          <a:prstGeom prst="rect">
            <a:avLst/>
          </a:prstGeom>
          <a:noFill/>
          <a:ln w="6350" cmpd="sng">
            <a:noFill/>
            <a:prstDash val="dash"/>
          </a:ln>
        </p:spPr>
        <p:txBody>
          <a:bodyPr wrap="square" lIns="91440" rIns="91440" rtlCol="0">
            <a:spAutoFit/>
          </a:bodyPr>
          <a:lstStyle/>
          <a:p>
            <a:pPr marL="171450" indent="-171450">
              <a:buFont typeface="Lucida Grande"/>
              <a:buChar char="+"/>
            </a:pPr>
            <a:r>
              <a:rPr lang="en-US" sz="1200" kern="1100" spc="-20" dirty="0" smtClean="0">
                <a:latin typeface="Futura-Condensed-Normal" pitchFamily="2" charset="0"/>
                <a:cs typeface="Futura Condensed"/>
              </a:rPr>
              <a:t>Add your project to the Music Video studio:</a:t>
            </a:r>
            <a:r>
              <a:rPr lang="en-US" sz="1100" kern="1100" spc="-20" dirty="0" smtClean="0">
                <a:latin typeface="Futura-Condensed-Normal" pitchFamily="2" charset="0"/>
                <a:cs typeface="Futura Condensed"/>
              </a:rPr>
              <a:t> </a:t>
            </a:r>
            <a:r>
              <a:rPr lang="en-US" sz="1100" dirty="0">
                <a:latin typeface="Futura-Condensed-Normal" pitchFamily="2" charset="0"/>
                <a:cs typeface="Futura Condensed"/>
              </a:rPr>
              <a:t>http://</a:t>
            </a:r>
            <a:r>
              <a:rPr lang="en-US" sz="1100" dirty="0" err="1">
                <a:latin typeface="Futura-Condensed-Normal" pitchFamily="2" charset="0"/>
                <a:cs typeface="Futura Condensed"/>
              </a:rPr>
              <a:t>scratch.mit.edu</a:t>
            </a:r>
            <a:r>
              <a:rPr lang="en-US" sz="1100" dirty="0">
                <a:latin typeface="Futura-Condensed-Normal" pitchFamily="2" charset="0"/>
                <a:cs typeface="Futura Condensed"/>
              </a:rPr>
              <a:t>/studios/475517</a:t>
            </a:r>
            <a:endParaRPr lang="en-US" sz="1200" kern="1100" spc="-20" dirty="0" smtClean="0">
              <a:latin typeface="Futura-Condensed-Normal" pitchFamily="2" charset="0"/>
              <a:cs typeface="Futura Condensed"/>
            </a:endParaRPr>
          </a:p>
          <a:p>
            <a:pPr marL="171450" indent="-171450">
              <a:buFont typeface="Lucida Grande"/>
              <a:buChar char="+"/>
            </a:pPr>
            <a:r>
              <a:rPr lang="en-US" sz="1200" kern="1100" spc="-20" dirty="0" smtClean="0">
                <a:latin typeface="Futura-Condensed-Normal" pitchFamily="2" charset="0"/>
                <a:cs typeface="Futura Condensed"/>
              </a:rPr>
              <a:t>Be sure to give credit to any music, code, or other work used in your project.</a:t>
            </a:r>
          </a:p>
          <a:p>
            <a:pPr marL="171450" indent="-171450">
              <a:buFont typeface="Lucida Grande"/>
              <a:buChar char="+"/>
            </a:pPr>
            <a:r>
              <a:rPr lang="en-US" sz="1200" kern="1100" spc="-20" dirty="0" smtClean="0">
                <a:latin typeface="Futura-Condensed-Normal" pitchFamily="2" charset="0"/>
                <a:cs typeface="Futura Condensed"/>
              </a:rPr>
              <a:t>Challenge yourself to do more! Create your own sprites, sounds, or costumes!</a:t>
            </a:r>
          </a:p>
        </p:txBody>
      </p:sp>
      <p:cxnSp>
        <p:nvCxnSpPr>
          <p:cNvPr id="61" name="Straight Connector 60"/>
          <p:cNvCxnSpPr/>
          <p:nvPr/>
        </p:nvCxnSpPr>
        <p:spPr>
          <a:xfrm>
            <a:off x="5303071" y="8403678"/>
            <a:ext cx="0" cy="1527722"/>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444500" y="1519776"/>
            <a:ext cx="2348507" cy="1697401"/>
            <a:chOff x="519774" y="1539363"/>
            <a:chExt cx="2348507" cy="1697401"/>
          </a:xfrm>
        </p:grpSpPr>
        <p:sp>
          <p:nvSpPr>
            <p:cNvPr id="10" name="TextBox 9"/>
            <p:cNvSpPr txBox="1"/>
            <p:nvPr/>
          </p:nvSpPr>
          <p:spPr>
            <a:xfrm>
              <a:off x="613831" y="1539363"/>
              <a:ext cx="2159001" cy="738664"/>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a:latin typeface="Futura-Condensed-Normal" pitchFamily="2" charset="0"/>
                  <a:cs typeface="Futura Condensed"/>
                </a:rPr>
                <a:t>HOW CAN YOU COMBINE ANIMATION WITH MUSIC TO CREATE YOUR OWN </a:t>
              </a:r>
              <a:r>
                <a:rPr lang="en-US" sz="1200" dirty="0" smtClean="0">
                  <a:latin typeface="Futura-Condensed-Normal" pitchFamily="2" charset="0"/>
                  <a:cs typeface="Futura Condensed"/>
                </a:rPr>
                <a:t>SCRATCH-INSPIRED </a:t>
              </a:r>
              <a:r>
                <a:rPr lang="en-US" sz="1200" dirty="0">
                  <a:latin typeface="Futura-Condensed-Normal" pitchFamily="2" charset="0"/>
                  <a:cs typeface="Futura Condensed"/>
                </a:rPr>
                <a:t>MUSIC VIDEO?</a:t>
              </a:r>
            </a:p>
          </p:txBody>
        </p:sp>
        <p:sp>
          <p:nvSpPr>
            <p:cNvPr id="13" name="TextBox 12"/>
            <p:cNvSpPr txBox="1"/>
            <p:nvPr/>
          </p:nvSpPr>
          <p:spPr>
            <a:xfrm>
              <a:off x="519774" y="2405767"/>
              <a:ext cx="2348507" cy="830997"/>
            </a:xfrm>
            <a:prstGeom prst="rect">
              <a:avLst/>
            </a:prstGeom>
            <a:noFill/>
            <a:ln>
              <a:noFill/>
            </a:ln>
          </p:spPr>
          <p:txBody>
            <a:bodyPr wrap="square" rtlCol="0">
              <a:spAutoFit/>
            </a:bodyPr>
            <a:lstStyle/>
            <a:p>
              <a:pPr algn="just"/>
              <a:r>
                <a:rPr lang="en-US" sz="1200" dirty="0">
                  <a:latin typeface="Futura-Condensed-Normal" pitchFamily="2" charset="0"/>
                  <a:cs typeface="Futura Condensed"/>
                </a:rPr>
                <a:t>In this project, you will explore ideas related to theatre, song, dance, music, drawing, illustration, photography, </a:t>
              </a:r>
              <a:r>
                <a:rPr lang="en-US" sz="1200" dirty="0" smtClean="0">
                  <a:latin typeface="Futura-Condensed-Normal" pitchFamily="2" charset="0"/>
                  <a:cs typeface="Futura Condensed"/>
                </a:rPr>
                <a:t>and animation </a:t>
              </a:r>
              <a:r>
                <a:rPr lang="en-US" sz="1200" dirty="0">
                  <a:latin typeface="Futura-Condensed-Normal" pitchFamily="2" charset="0"/>
                  <a:cs typeface="Futura Condensed"/>
                </a:rPr>
                <a:t>to create a personalized </a:t>
              </a:r>
              <a:r>
                <a:rPr lang="en-US" sz="1200" dirty="0" smtClean="0">
                  <a:latin typeface="Futura-Condensed-Normal" pitchFamily="2" charset="0"/>
                  <a:cs typeface="Futura Condensed"/>
                </a:rPr>
                <a:t>music </a:t>
              </a:r>
              <a:r>
                <a:rPr lang="en-US" sz="1200" dirty="0">
                  <a:latin typeface="Futura-Condensed-Normal" pitchFamily="2" charset="0"/>
                  <a:cs typeface="Futura Condensed"/>
                </a:rPr>
                <a:t>v</a:t>
              </a:r>
              <a:r>
                <a:rPr lang="en-US" sz="1200" dirty="0" smtClean="0">
                  <a:latin typeface="Futura-Condensed-Normal" pitchFamily="2" charset="0"/>
                  <a:cs typeface="Futura Condensed"/>
                </a:rPr>
                <a:t>ideo</a:t>
              </a:r>
              <a:r>
                <a:rPr lang="en-US" sz="1200" dirty="0">
                  <a:latin typeface="Futura-Condensed-Normal" pitchFamily="2" charset="0"/>
                  <a:cs typeface="Futura Condensed"/>
                </a:rPr>
                <a:t>! </a:t>
              </a:r>
            </a:p>
          </p:txBody>
        </p:sp>
      </p:grpSp>
      <p:grpSp>
        <p:nvGrpSpPr>
          <p:cNvPr id="18" name="Group 17"/>
          <p:cNvGrpSpPr/>
          <p:nvPr/>
        </p:nvGrpSpPr>
        <p:grpSpPr>
          <a:xfrm>
            <a:off x="428357" y="3857808"/>
            <a:ext cx="2969349" cy="1187590"/>
            <a:chOff x="441661" y="3857808"/>
            <a:chExt cx="2969349" cy="1187590"/>
          </a:xfrm>
        </p:grpSpPr>
        <p:sp>
          <p:nvSpPr>
            <p:cNvPr id="50" name="TextBox 49"/>
            <p:cNvSpPr txBox="1"/>
            <p:nvPr/>
          </p:nvSpPr>
          <p:spPr>
            <a:xfrm>
              <a:off x="457804"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grpSp>
          <p:nvGrpSpPr>
            <p:cNvPr id="22" name="Group 21"/>
            <p:cNvGrpSpPr/>
            <p:nvPr/>
          </p:nvGrpSpPr>
          <p:grpSpPr>
            <a:xfrm>
              <a:off x="441661" y="4194252"/>
              <a:ext cx="2885167" cy="851146"/>
              <a:chOff x="499401" y="4194252"/>
              <a:chExt cx="2885167" cy="851146"/>
            </a:xfrm>
          </p:grpSpPr>
          <p:sp>
            <p:nvSpPr>
              <p:cNvPr id="14" name="TextBox 13"/>
              <p:cNvSpPr txBox="1"/>
              <p:nvPr/>
            </p:nvSpPr>
            <p:spPr>
              <a:xfrm>
                <a:off x="499401" y="4232868"/>
                <a:ext cx="2885167" cy="812530"/>
              </a:xfrm>
              <a:prstGeom prst="rect">
                <a:avLst/>
              </a:prstGeom>
              <a:noFill/>
              <a:ln w="6350" cmpd="sng">
                <a:noFill/>
                <a:prstDash val="dash"/>
              </a:ln>
            </p:spPr>
            <p:txBody>
              <a:bodyPr wrap="square" rtlCol="0">
                <a:spAutoFit/>
              </a:bodyPr>
              <a:lstStyle/>
              <a:p>
                <a:pPr marL="171450" indent="-171450">
                  <a:lnSpc>
                    <a:spcPct val="130000"/>
                  </a:lnSpc>
                  <a:buFont typeface="Wingdings" charset="2"/>
                  <a:buChar char="q"/>
                </a:pPr>
                <a:r>
                  <a:rPr lang="en-US" sz="1200" dirty="0" smtClean="0">
                    <a:latin typeface="Futura-Condensed-Normal" pitchFamily="2" charset="0"/>
                    <a:cs typeface="Futura Condensed"/>
                  </a:rPr>
                  <a:t>Add sound.</a:t>
                </a:r>
              </a:p>
              <a:p>
                <a:pPr marL="171450" indent="-171450">
                  <a:lnSpc>
                    <a:spcPct val="130000"/>
                  </a:lnSpc>
                  <a:buFont typeface="Wingdings" charset="2"/>
                  <a:buChar char="q"/>
                </a:pPr>
                <a:r>
                  <a:rPr lang="en-US" sz="1200" dirty="0" smtClean="0">
                    <a:latin typeface="Futura-Condensed-Normal" pitchFamily="2" charset="0"/>
                    <a:cs typeface="Futura Condensed"/>
                  </a:rPr>
                  <a:t>Create and animate a sprite.</a:t>
                </a:r>
              </a:p>
              <a:p>
                <a:pPr marL="171450" indent="-171450">
                  <a:lnSpc>
                    <a:spcPct val="130000"/>
                  </a:lnSpc>
                  <a:buFont typeface="Wingdings" charset="2"/>
                  <a:buChar char="q"/>
                </a:pPr>
                <a:r>
                  <a:rPr lang="en-US" sz="1200" dirty="0" smtClean="0">
                    <a:latin typeface="Futura-Condensed-Normal" pitchFamily="2" charset="0"/>
                    <a:cs typeface="Futura Condensed"/>
                  </a:rPr>
                  <a:t>Make them interact together!</a:t>
                </a:r>
              </a:p>
            </p:txBody>
          </p:sp>
          <p:cxnSp>
            <p:nvCxnSpPr>
              <p:cNvPr id="17" name="Straight Connector 16"/>
              <p:cNvCxnSpPr/>
              <p:nvPr/>
            </p:nvCxnSpPr>
            <p:spPr>
              <a:xfrm flipV="1">
                <a:off x="606263"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cxnSp>
        <p:nvCxnSpPr>
          <p:cNvPr id="49" name="Straight Arrow Connector 48"/>
          <p:cNvCxnSpPr/>
          <p:nvPr/>
        </p:nvCxnSpPr>
        <p:spPr>
          <a:xfrm>
            <a:off x="2264837" y="3080594"/>
            <a:ext cx="957506"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p:nvGrpSpPr>
        <p:grpSpPr>
          <a:xfrm>
            <a:off x="2224112" y="4920624"/>
            <a:ext cx="206390" cy="573231"/>
            <a:chOff x="1710684" y="4643960"/>
            <a:chExt cx="861590" cy="370214"/>
          </a:xfrm>
        </p:grpSpPr>
        <p:cxnSp>
          <p:nvCxnSpPr>
            <p:cNvPr id="79" name="Straight Arrow Connector 78"/>
            <p:cNvCxnSpPr/>
            <p:nvPr/>
          </p:nvCxnSpPr>
          <p:spPr>
            <a:xfrm>
              <a:off x="1710684" y="4644820"/>
              <a:ext cx="861590"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2563136" y="4643960"/>
              <a:ext cx="0" cy="37021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81" name="Group 80"/>
          <p:cNvGrpSpPr/>
          <p:nvPr/>
        </p:nvGrpSpPr>
        <p:grpSpPr>
          <a:xfrm>
            <a:off x="3523342" y="3722909"/>
            <a:ext cx="1855432" cy="880900"/>
            <a:chOff x="3552637" y="3857809"/>
            <a:chExt cx="1855432" cy="880900"/>
          </a:xfrm>
        </p:grpSpPr>
        <p:grpSp>
          <p:nvGrpSpPr>
            <p:cNvPr id="82" name="Group 81"/>
            <p:cNvGrpSpPr/>
            <p:nvPr/>
          </p:nvGrpSpPr>
          <p:grpSpPr>
            <a:xfrm>
              <a:off x="3552637" y="3857809"/>
              <a:ext cx="1850623" cy="880900"/>
              <a:chOff x="3549494" y="3893166"/>
              <a:chExt cx="1850623" cy="880900"/>
            </a:xfrm>
          </p:grpSpPr>
          <p:pic>
            <p:nvPicPr>
              <p:cNvPr id="84" name="Picture 83" descr="Screen Shot 2014-06-02 at 7.59.40 PM.png"/>
              <p:cNvPicPr>
                <a:picLocks noChangeAspect="1"/>
              </p:cNvPicPr>
              <p:nvPr/>
            </p:nvPicPr>
            <p:blipFill rotWithShape="1">
              <a:blip r:embed="rId15">
                <a:alphaModFix/>
                <a:extLst>
                  <a:ext uri="{28A0092B-C50C-407E-A947-70E740481C1C}">
                    <a14:useLocalDpi xmlns:a14="http://schemas.microsoft.com/office/drawing/2010/main" xmlns="" val="0"/>
                  </a:ext>
                </a:extLst>
              </a:blip>
              <a:srcRect l="186" t="-1103" r="49911" b="54385"/>
              <a:stretch/>
            </p:blipFill>
            <p:spPr>
              <a:xfrm>
                <a:off x="3549494" y="3893166"/>
                <a:ext cx="1850623" cy="880900"/>
              </a:xfrm>
              <a:prstGeom prst="rect">
                <a:avLst/>
              </a:prstGeom>
            </p:spPr>
          </p:pic>
          <p:grpSp>
            <p:nvGrpSpPr>
              <p:cNvPr id="85" name="Group 84"/>
              <p:cNvGrpSpPr/>
              <p:nvPr/>
            </p:nvGrpSpPr>
            <p:grpSpPr>
              <a:xfrm>
                <a:off x="3769044" y="4196063"/>
                <a:ext cx="1614216" cy="462586"/>
                <a:chOff x="3769044" y="4196063"/>
                <a:chExt cx="1614216" cy="462586"/>
              </a:xfrm>
            </p:grpSpPr>
            <p:cxnSp>
              <p:nvCxnSpPr>
                <p:cNvPr id="86" name="Straight Arrow Connector 85"/>
                <p:cNvCxnSpPr>
                  <a:endCxn id="87" idx="1"/>
                </p:cNvCxnSpPr>
                <p:nvPr/>
              </p:nvCxnSpPr>
              <p:spPr>
                <a:xfrm>
                  <a:off x="4156104" y="4311479"/>
                  <a:ext cx="110369" cy="0"/>
                </a:xfrm>
                <a:prstGeom prst="straightConnector1">
                  <a:avLst/>
                </a:prstGeom>
                <a:ln w="6350" cmpd="sng">
                  <a:solidFill>
                    <a:schemeClr val="tx1"/>
                  </a:solidFill>
                  <a:prstDash val="dash"/>
                  <a:tailEnd type="triangle" w="sm" len="sm"/>
                </a:ln>
                <a:effectLst/>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266473" y="4196063"/>
                  <a:ext cx="1116787" cy="230832"/>
                </a:xfrm>
                <a:prstGeom prst="rect">
                  <a:avLst/>
                </a:prstGeom>
                <a:noFill/>
                <a:ln>
                  <a:noFill/>
                </a:ln>
              </p:spPr>
              <p:txBody>
                <a:bodyPr wrap="none" rtlCol="0">
                  <a:spAutoFit/>
                </a:bodyPr>
                <a:lstStyle/>
                <a:p>
                  <a:r>
                    <a:rPr lang="en-US" sz="900" dirty="0" smtClean="0">
                      <a:solidFill>
                        <a:srgbClr val="000000"/>
                      </a:solidFill>
                      <a:latin typeface="Futura-Condensed-Normal" pitchFamily="2" charset="0"/>
                      <a:cs typeface="Futura Condensed"/>
                    </a:rPr>
                    <a:t>upload sounds from a file</a:t>
                  </a:r>
                  <a:endParaRPr lang="en-US" sz="900" dirty="0">
                    <a:solidFill>
                      <a:srgbClr val="000000"/>
                    </a:solidFill>
                    <a:latin typeface="Futura-Condensed-Normal" pitchFamily="2" charset="0"/>
                  </a:endParaRPr>
                </a:p>
              </p:txBody>
            </p:sp>
            <p:sp>
              <p:nvSpPr>
                <p:cNvPr id="88" name="TextBox 87"/>
                <p:cNvSpPr txBox="1"/>
                <p:nvPr/>
              </p:nvSpPr>
              <p:spPr>
                <a:xfrm>
                  <a:off x="4266473" y="4359308"/>
                  <a:ext cx="1024639" cy="230832"/>
                </a:xfrm>
                <a:prstGeom prst="rect">
                  <a:avLst/>
                </a:prstGeom>
                <a:noFill/>
                <a:ln>
                  <a:noFill/>
                </a:ln>
              </p:spPr>
              <p:txBody>
                <a:bodyPr wrap="none" rtlCol="0">
                  <a:spAutoFit/>
                </a:bodyPr>
                <a:lstStyle/>
                <a:p>
                  <a:r>
                    <a:rPr lang="en-US" sz="900" dirty="0" smtClean="0">
                      <a:solidFill>
                        <a:srgbClr val="000000"/>
                      </a:solidFill>
                      <a:latin typeface="Futura-Condensed-Normal" pitchFamily="2" charset="0"/>
                      <a:cs typeface="Futura Condensed"/>
                    </a:rPr>
                    <a:t>record your own sounds</a:t>
                  </a:r>
                  <a:endParaRPr lang="en-US" sz="900" dirty="0">
                    <a:solidFill>
                      <a:srgbClr val="000000"/>
                    </a:solidFill>
                    <a:latin typeface="Futura-Condensed-Normal" pitchFamily="2" charset="0"/>
                  </a:endParaRPr>
                </a:p>
              </p:txBody>
            </p:sp>
            <p:cxnSp>
              <p:nvCxnSpPr>
                <p:cNvPr id="89" name="Straight Arrow Connector 88"/>
                <p:cNvCxnSpPr>
                  <a:endCxn id="83" idx="1"/>
                </p:cNvCxnSpPr>
                <p:nvPr/>
              </p:nvCxnSpPr>
              <p:spPr>
                <a:xfrm>
                  <a:off x="3769044" y="4378265"/>
                  <a:ext cx="497429" cy="280384"/>
                </a:xfrm>
                <a:prstGeom prst="straightConnector1">
                  <a:avLst/>
                </a:prstGeom>
                <a:ln w="6350" cmpd="sng">
                  <a:solidFill>
                    <a:schemeClr val="tx1"/>
                  </a:solidFill>
                  <a:prstDash val="dash"/>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endCxn id="88" idx="1"/>
                </p:cNvCxnSpPr>
                <p:nvPr/>
              </p:nvCxnSpPr>
              <p:spPr>
                <a:xfrm>
                  <a:off x="3931499" y="4359308"/>
                  <a:ext cx="334974" cy="115416"/>
                </a:xfrm>
                <a:prstGeom prst="straightConnector1">
                  <a:avLst/>
                </a:prstGeom>
                <a:ln w="6350" cmpd="sng">
                  <a:solidFill>
                    <a:schemeClr val="tx1"/>
                  </a:solidFill>
                  <a:prstDash val="dash"/>
                  <a:tailEnd type="triangle" w="sm" len="sm"/>
                </a:ln>
                <a:effectLst/>
              </p:spPr>
              <p:style>
                <a:lnRef idx="2">
                  <a:schemeClr val="accent1"/>
                </a:lnRef>
                <a:fillRef idx="0">
                  <a:schemeClr val="accent1"/>
                </a:fillRef>
                <a:effectRef idx="1">
                  <a:schemeClr val="accent1"/>
                </a:effectRef>
                <a:fontRef idx="minor">
                  <a:schemeClr val="tx1"/>
                </a:fontRef>
              </p:style>
            </p:cxnSp>
          </p:grpSp>
        </p:grpSp>
        <p:sp>
          <p:nvSpPr>
            <p:cNvPr id="83" name="TextBox 82"/>
            <p:cNvSpPr txBox="1"/>
            <p:nvPr/>
          </p:nvSpPr>
          <p:spPr>
            <a:xfrm>
              <a:off x="4269616" y="4507876"/>
              <a:ext cx="1138453" cy="230832"/>
            </a:xfrm>
            <a:prstGeom prst="rect">
              <a:avLst/>
            </a:prstGeom>
            <a:noFill/>
            <a:ln>
              <a:noFill/>
            </a:ln>
          </p:spPr>
          <p:txBody>
            <a:bodyPr wrap="none" rtlCol="0">
              <a:spAutoFit/>
            </a:bodyPr>
            <a:lstStyle/>
            <a:p>
              <a:r>
                <a:rPr lang="en-US" sz="900" dirty="0" smtClean="0">
                  <a:solidFill>
                    <a:srgbClr val="000000"/>
                  </a:solidFill>
                  <a:latin typeface="Futura-Condensed-Normal" pitchFamily="2" charset="0"/>
                  <a:cs typeface="Futura Condensed"/>
                </a:rPr>
                <a:t>choose sounds from library</a:t>
              </a:r>
              <a:endParaRPr lang="en-US" sz="900" dirty="0">
                <a:solidFill>
                  <a:srgbClr val="000000"/>
                </a:solidFill>
                <a:latin typeface="Futura-Condensed-Normal" pitchFamily="2" charset="0"/>
              </a:endParaRPr>
            </a:p>
          </p:txBody>
        </p:sp>
      </p:grpSp>
      <p:cxnSp>
        <p:nvCxnSpPr>
          <p:cNvPr id="92" name="Straight Arrow Connector 91"/>
          <p:cNvCxnSpPr/>
          <p:nvPr/>
        </p:nvCxnSpPr>
        <p:spPr>
          <a:xfrm>
            <a:off x="1522449" y="4407681"/>
            <a:ext cx="2193721"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33" name="Group 32"/>
          <p:cNvGrpSpPr/>
          <p:nvPr/>
        </p:nvGrpSpPr>
        <p:grpSpPr>
          <a:xfrm>
            <a:off x="2224112" y="4674423"/>
            <a:ext cx="3572423" cy="261839"/>
            <a:chOff x="2224112" y="4658791"/>
            <a:chExt cx="3572423" cy="261839"/>
          </a:xfrm>
        </p:grpSpPr>
        <p:cxnSp>
          <p:nvCxnSpPr>
            <p:cNvPr id="91" name="Straight Arrow Connector 90"/>
            <p:cNvCxnSpPr/>
            <p:nvPr/>
          </p:nvCxnSpPr>
          <p:spPr>
            <a:xfrm>
              <a:off x="2224112" y="4658791"/>
              <a:ext cx="3572423"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a:off x="4668781" y="4658791"/>
              <a:ext cx="0" cy="261839"/>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pic>
        <p:nvPicPr>
          <p:cNvPr id="8" name="Picture 7" descr="Screen Shot 2014-06-05 at 2.25.03 PM.png"/>
          <p:cNvPicPr>
            <a:picLocks noChangeAspect="1"/>
          </p:cNvPicPr>
          <p:nvPr/>
        </p:nvPicPr>
        <p:blipFill>
          <a:blip r:embed="rId16">
            <a:extLst>
              <a:ext uri="{BEBA8EAE-BF5A-486C-A8C5-ECC9F3942E4B}">
                <a14:imgProps xmlns:a14="http://schemas.microsoft.com/office/drawing/2010/main" xmlns="">
                  <a14:imgLayer r:embed="rId17">
                    <a14:imgEffect>
                      <a14:backgroundRemoval t="329" b="100000" l="0" r="100000">
                        <a14:foregroundMark x1="20776" y1="4770" x2="20776" y2="4770"/>
                        <a14:foregroundMark x1="32648" y1="6414" x2="32648" y2="6414"/>
                        <a14:foregroundMark x1="37900" y1="8553" x2="37900" y2="8553"/>
                        <a14:foregroundMark x1="65297" y1="10033" x2="6621" y2="10526"/>
                      </a14:backgroundRemoval>
                    </a14:imgEffect>
                  </a14:imgLayer>
                </a14:imgProps>
              </a:ext>
              <a:ext uri="{28A0092B-C50C-407E-A947-70E740481C1C}">
                <a14:useLocalDpi xmlns:a14="http://schemas.microsoft.com/office/drawing/2010/main" xmlns="" val="0"/>
              </a:ext>
            </a:extLst>
          </a:blip>
          <a:stretch>
            <a:fillRect/>
          </a:stretch>
        </p:blipFill>
        <p:spPr>
          <a:xfrm>
            <a:off x="448916" y="5085239"/>
            <a:ext cx="1981586" cy="2750695"/>
          </a:xfrm>
          <a:prstGeom prst="rect">
            <a:avLst/>
          </a:prstGeom>
        </p:spPr>
      </p:pic>
      <p:grpSp>
        <p:nvGrpSpPr>
          <p:cNvPr id="98" name="Group 97"/>
          <p:cNvGrpSpPr/>
          <p:nvPr/>
        </p:nvGrpSpPr>
        <p:grpSpPr>
          <a:xfrm>
            <a:off x="2571138" y="443435"/>
            <a:ext cx="651202" cy="1336089"/>
            <a:chOff x="2571138" y="443435"/>
            <a:chExt cx="651202" cy="1336089"/>
          </a:xfrm>
        </p:grpSpPr>
        <p:grpSp>
          <p:nvGrpSpPr>
            <p:cNvPr id="100" name="Group 99"/>
            <p:cNvGrpSpPr/>
            <p:nvPr/>
          </p:nvGrpSpPr>
          <p:grpSpPr>
            <a:xfrm>
              <a:off x="2571138" y="443435"/>
              <a:ext cx="651202" cy="1336089"/>
              <a:chOff x="2169548" y="4643960"/>
              <a:chExt cx="393589" cy="656327"/>
            </a:xfrm>
          </p:grpSpPr>
          <p:cxnSp>
            <p:nvCxnSpPr>
              <p:cNvPr id="104" name="Straight Arrow Connector 103"/>
              <p:cNvCxnSpPr/>
              <p:nvPr/>
            </p:nvCxnSpPr>
            <p:spPr>
              <a:xfrm>
                <a:off x="2169548" y="4646880"/>
                <a:ext cx="393588"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101" name="Straight Arrow Connector 100"/>
            <p:cNvCxnSpPr/>
            <p:nvPr/>
          </p:nvCxnSpPr>
          <p:spPr>
            <a:xfrm>
              <a:off x="2576323"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06" name="TextBox 105"/>
          <p:cNvSpPr txBox="1"/>
          <p:nvPr/>
        </p:nvSpPr>
        <p:spPr>
          <a:xfrm>
            <a:off x="457200" y="595840"/>
            <a:ext cx="2815942" cy="769441"/>
          </a:xfrm>
          <a:prstGeom prst="rect">
            <a:avLst/>
          </a:prstGeom>
          <a:noFill/>
        </p:spPr>
        <p:txBody>
          <a:bodyPr wrap="square" rtlCol="0">
            <a:spAutoFit/>
          </a:bodyPr>
          <a:lstStyle/>
          <a:p>
            <a:r>
              <a:rPr lang="en-US" sz="4400" dirty="0" smtClean="0">
                <a:latin typeface="Futura-Condensed-Normal" pitchFamily="2" charset="0"/>
                <a:cs typeface="Futura Condensed"/>
              </a:rPr>
              <a:t>MUSIC VIDEO</a:t>
            </a:r>
          </a:p>
        </p:txBody>
      </p:sp>
      <p:grpSp>
        <p:nvGrpSpPr>
          <p:cNvPr id="108" name="Group 107"/>
          <p:cNvGrpSpPr/>
          <p:nvPr/>
        </p:nvGrpSpPr>
        <p:grpSpPr>
          <a:xfrm>
            <a:off x="3488053" y="4809084"/>
            <a:ext cx="2680274" cy="1567866"/>
            <a:chOff x="3488053" y="4739814"/>
            <a:chExt cx="2680274" cy="1567866"/>
          </a:xfrm>
        </p:grpSpPr>
        <p:pic>
          <p:nvPicPr>
            <p:cNvPr id="109" name="Picture 108" descr="Screen Shot 2014-06-03 at 2.26.59 PM.png"/>
            <p:cNvPicPr>
              <a:picLocks noChangeAspect="1"/>
            </p:cNvPicPr>
            <p:nvPr/>
          </p:nvPicPr>
          <p:blipFill rotWithShape="1">
            <a:blip r:embed="rId18">
              <a:extLst>
                <a:ext uri="{BEBA8EAE-BF5A-486C-A8C5-ECC9F3942E4B}">
                  <a14:imgProps xmlns:a14="http://schemas.microsoft.com/office/drawing/2010/main" xmlns="">
                    <a14:imgLayer r:embed="rId19">
                      <a14:imgEffect>
                        <a14:backgroundRemoval t="2935" b="98646" l="248" r="97522">
                          <a14:foregroundMark x1="16853" y1="41761" x2="16853" y2="41761"/>
                          <a14:foregroundMark x1="48947" y1="37246" x2="48947" y2="37246"/>
                          <a14:foregroundMark x1="22057" y1="86907" x2="22057" y2="86907"/>
                        </a14:backgroundRemoval>
                      </a14:imgEffect>
                    </a14:imgLayer>
                  </a14:imgProps>
                </a:ext>
                <a:ext uri="{28A0092B-C50C-407E-A947-70E740481C1C}">
                  <a14:useLocalDpi xmlns:a14="http://schemas.microsoft.com/office/drawing/2010/main" xmlns="" val="0"/>
                </a:ext>
              </a:extLst>
            </a:blip>
            <a:srcRect r="62600"/>
            <a:stretch/>
          </p:blipFill>
          <p:spPr>
            <a:xfrm>
              <a:off x="3488053" y="4739814"/>
              <a:ext cx="1068196" cy="1567866"/>
            </a:xfrm>
            <a:prstGeom prst="rect">
              <a:avLst/>
            </a:prstGeom>
          </p:spPr>
        </p:pic>
        <p:pic>
          <p:nvPicPr>
            <p:cNvPr id="110" name="Picture 109" descr="Screen Shot 2014-06-03 at 2.26.59 PM.png"/>
            <p:cNvPicPr>
              <a:picLocks noChangeAspect="1"/>
            </p:cNvPicPr>
            <p:nvPr/>
          </p:nvPicPr>
          <p:blipFill rotWithShape="1">
            <a:blip r:embed="rId18">
              <a:extLst>
                <a:ext uri="{BEBA8EAE-BF5A-486C-A8C5-ECC9F3942E4B}">
                  <a14:imgProps xmlns:a14="http://schemas.microsoft.com/office/drawing/2010/main" xmlns="">
                    <a14:imgLayer r:embed="rId20">
                      <a14:imgEffect>
                        <a14:backgroundRemoval t="2935" b="98646" l="248" r="97522">
                          <a14:foregroundMark x1="16853" y1="41761" x2="16853" y2="41761"/>
                          <a14:foregroundMark x1="48947" y1="37246" x2="48947" y2="37246"/>
                          <a14:foregroundMark x1="22057" y1="86907" x2="22057" y2="86907"/>
                        </a14:backgroundRemoval>
                      </a14:imgEffect>
                    </a14:imgLayer>
                  </a14:imgProps>
                </a:ext>
                <a:ext uri="{28A0092B-C50C-407E-A947-70E740481C1C}">
                  <a14:useLocalDpi xmlns:a14="http://schemas.microsoft.com/office/drawing/2010/main" xmlns="" val="0"/>
                </a:ext>
              </a:extLst>
            </a:blip>
            <a:srcRect l="66542"/>
            <a:stretch/>
          </p:blipFill>
          <p:spPr>
            <a:xfrm>
              <a:off x="5212727" y="4739814"/>
              <a:ext cx="955600" cy="1567866"/>
            </a:xfrm>
            <a:prstGeom prst="rect">
              <a:avLst/>
            </a:prstGeom>
          </p:spPr>
        </p:pic>
        <p:pic>
          <p:nvPicPr>
            <p:cNvPr id="111" name="Picture 110" descr="Screen Shot 2014-06-03 at 2.26.59 PM.png"/>
            <p:cNvPicPr>
              <a:picLocks noChangeAspect="1"/>
            </p:cNvPicPr>
            <p:nvPr/>
          </p:nvPicPr>
          <p:blipFill rotWithShape="1">
            <a:blip r:embed="rId18">
              <a:extLst>
                <a:ext uri="{BEBA8EAE-BF5A-486C-A8C5-ECC9F3942E4B}">
                  <a14:imgProps xmlns:a14="http://schemas.microsoft.com/office/drawing/2010/main" xmlns="">
                    <a14:imgLayer r:embed="rId21">
                      <a14:imgEffect>
                        <a14:backgroundRemoval t="2935" b="98646" l="248" r="97522">
                          <a14:foregroundMark x1="16853" y1="41761" x2="16853" y2="41761"/>
                          <a14:foregroundMark x1="48947" y1="37246" x2="48947" y2="37246"/>
                          <a14:foregroundMark x1="22057" y1="86907" x2="22057" y2="86907"/>
                        </a14:backgroundRemoval>
                      </a14:imgEffect>
                    </a14:imgLayer>
                  </a14:imgProps>
                </a:ext>
                <a:ext uri="{28A0092B-C50C-407E-A947-70E740481C1C}">
                  <a14:useLocalDpi xmlns:a14="http://schemas.microsoft.com/office/drawing/2010/main" xmlns="" val="0"/>
                </a:ext>
              </a:extLst>
            </a:blip>
            <a:srcRect l="40457" r="39888"/>
            <a:stretch/>
          </p:blipFill>
          <p:spPr>
            <a:xfrm>
              <a:off x="4603800" y="4739814"/>
              <a:ext cx="561375" cy="1567866"/>
            </a:xfrm>
            <a:prstGeom prst="rect">
              <a:avLst/>
            </a:prstGeom>
          </p:spPr>
        </p:pic>
      </p:grpSp>
      <p:cxnSp>
        <p:nvCxnSpPr>
          <p:cNvPr id="112" name="Straight Arrow Connector 111"/>
          <p:cNvCxnSpPr/>
          <p:nvPr/>
        </p:nvCxnSpPr>
        <p:spPr>
          <a:xfrm>
            <a:off x="2104746" y="5493862"/>
            <a:ext cx="325756"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5619762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142398" y="9519711"/>
            <a:ext cx="1813560" cy="535517"/>
          </a:xfrm>
        </p:spPr>
        <p:txBody>
          <a:bodyPr/>
          <a:lstStyle/>
          <a:p>
            <a:r>
              <a:rPr lang="en-US" dirty="0" smtClean="0"/>
              <a:t>54</a:t>
            </a:r>
            <a:endParaRPr lang="en-US" dirty="0"/>
          </a:p>
        </p:txBody>
      </p:sp>
    </p:spTree>
    <p:extLst>
      <p:ext uri="{BB962C8B-B14F-4D97-AF65-F5344CB8AC3E}">
        <p14:creationId xmlns:p14="http://schemas.microsoft.com/office/powerpoint/2010/main" xmlns="" val="9148549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6378" y="2285710"/>
            <a:ext cx="7596022" cy="479582"/>
            <a:chOff x="176378" y="2285710"/>
            <a:chExt cx="7596022" cy="479582"/>
          </a:xfrm>
        </p:grpSpPr>
        <p:sp>
          <p:nvSpPr>
            <p:cNvPr id="30" name="Rectangle 13"/>
            <p:cNvSpPr/>
            <p:nvPr/>
          </p:nvSpPr>
          <p:spPr>
            <a:xfrm flipH="1">
              <a:off x="176378" y="2285710"/>
              <a:ext cx="7596022"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Futura-Condensed-Normal" pitchFamily="2" charset="0"/>
              </a:endParaRPr>
            </a:p>
          </p:txBody>
        </p:sp>
        <p:sp>
          <p:nvSpPr>
            <p:cNvPr id="31" name="TextBox 30"/>
            <p:cNvSpPr txBox="1"/>
            <p:nvPr/>
          </p:nvSpPr>
          <p:spPr>
            <a:xfrm flipH="1">
              <a:off x="452118" y="2285710"/>
              <a:ext cx="2110950"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THE “BIG IDEA”</a:t>
              </a:r>
              <a:endParaRPr lang="en-US" sz="2400" dirty="0">
                <a:solidFill>
                  <a:schemeClr val="bg1"/>
                </a:solidFill>
                <a:latin typeface="Futura-Condensed-Normal" pitchFamily="2" charset="0"/>
                <a:cs typeface="Futura Condensed"/>
              </a:endParaRPr>
            </a:p>
          </p:txBody>
        </p:sp>
      </p:grpSp>
      <p:sp>
        <p:nvSpPr>
          <p:cNvPr id="39" name="Oval Callout 38"/>
          <p:cNvSpPr/>
          <p:nvPr/>
        </p:nvSpPr>
        <p:spPr>
          <a:xfrm rot="631125">
            <a:off x="2105490" y="6066591"/>
            <a:ext cx="1974826" cy="1903112"/>
          </a:xfrm>
          <a:prstGeom prst="wedgeEllipseCallout">
            <a:avLst>
              <a:gd name="adj1" fmla="val -33746"/>
              <a:gd name="adj2" fmla="val -55066"/>
            </a:avLst>
          </a:prstGeom>
          <a:solidFill>
            <a:srgbClr val="FFFFFF"/>
          </a:solidFill>
          <a:ln w="9525" cmpd="sng">
            <a:solidFill>
              <a:srgbClr val="713CD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rmAutofit fontScale="92500" lnSpcReduction="10000"/>
          </a:bodyPr>
          <a:lstStyle/>
          <a:p>
            <a:pPr marL="0" lvl="1" algn="just"/>
            <a:r>
              <a:rPr lang="en-US" sz="1200" dirty="0">
                <a:solidFill>
                  <a:schemeClr val="tx1"/>
                </a:solidFill>
                <a:latin typeface="Futura-Condensed-Normal" pitchFamily="2" charset="0"/>
                <a:cs typeface="Futura Condensed"/>
              </a:rPr>
              <a:t>It’s really great to express yourself creatively. You could do anything with it. You can make video games, music, art, videos, anything. The possibilities are endless, no limitations, really.</a:t>
            </a:r>
          </a:p>
          <a:p>
            <a:pPr marL="0" lvl="1" algn="r"/>
            <a:r>
              <a:rPr lang="en-US" sz="1200" dirty="0">
                <a:solidFill>
                  <a:schemeClr val="tx1"/>
                </a:solidFill>
                <a:latin typeface="Futura-Condensed-Normal" pitchFamily="2" charset="0"/>
                <a:cs typeface="Futura Condensed"/>
              </a:rPr>
              <a:t>Lindsey, 12 years old</a:t>
            </a:r>
          </a:p>
        </p:txBody>
      </p:sp>
      <p:sp>
        <p:nvSpPr>
          <p:cNvPr id="34" name="Oval Callout 33"/>
          <p:cNvSpPr/>
          <p:nvPr/>
        </p:nvSpPr>
        <p:spPr>
          <a:xfrm rot="631125">
            <a:off x="542726" y="5840648"/>
            <a:ext cx="1813372" cy="1747524"/>
          </a:xfrm>
          <a:prstGeom prst="wedgeEllipseCallout">
            <a:avLst>
              <a:gd name="adj1" fmla="val 1773"/>
              <a:gd name="adj2" fmla="val -65656"/>
            </a:avLst>
          </a:prstGeom>
          <a:solidFill>
            <a:schemeClr val="bg1"/>
          </a:solidFill>
          <a:ln w="9525" cmpd="sng">
            <a:solidFill>
              <a:srgbClr val="713CD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rmAutofit fontScale="92500" lnSpcReduction="10000"/>
          </a:bodyPr>
          <a:lstStyle/>
          <a:p>
            <a:pPr marL="0" lvl="1" algn="just"/>
            <a:r>
              <a:rPr lang="en-US" sz="1200" dirty="0">
                <a:solidFill>
                  <a:schemeClr val="tx1"/>
                </a:solidFill>
                <a:latin typeface="Futura-Condensed-Normal" pitchFamily="2" charset="0"/>
                <a:cs typeface="Futura Condensed"/>
              </a:rPr>
              <a:t>It’s just that there’s endless possibilities. It’s not like you can just make this project or this project and that’s all that you can make.</a:t>
            </a:r>
          </a:p>
          <a:p>
            <a:pPr marL="0" lvl="1" algn="r"/>
            <a:r>
              <a:rPr lang="en-US" sz="1200" dirty="0" err="1">
                <a:solidFill>
                  <a:schemeClr val="tx1"/>
                </a:solidFill>
                <a:latin typeface="Futura-Condensed-Normal" pitchFamily="2" charset="0"/>
                <a:cs typeface="Futura Condensed"/>
              </a:rPr>
              <a:t>Nevin</a:t>
            </a:r>
            <a:r>
              <a:rPr lang="en-US" sz="1200" dirty="0">
                <a:solidFill>
                  <a:schemeClr val="tx1"/>
                </a:solidFill>
                <a:latin typeface="Futura-Condensed-Normal" pitchFamily="2" charset="0"/>
                <a:cs typeface="Futura Condensed"/>
              </a:rPr>
              <a:t>, 9 years old</a:t>
            </a:r>
          </a:p>
        </p:txBody>
      </p:sp>
      <p:sp>
        <p:nvSpPr>
          <p:cNvPr id="41" name="Oval Callout 40"/>
          <p:cNvSpPr/>
          <p:nvPr/>
        </p:nvSpPr>
        <p:spPr>
          <a:xfrm rot="631125">
            <a:off x="3857067" y="2876577"/>
            <a:ext cx="3314570" cy="3194205"/>
          </a:xfrm>
          <a:prstGeom prst="wedgeEllipseCallout">
            <a:avLst>
              <a:gd name="adj1" fmla="val -49672"/>
              <a:gd name="adj2" fmla="val 33350"/>
            </a:avLst>
          </a:prstGeom>
          <a:solidFill>
            <a:srgbClr val="FFFFFF"/>
          </a:solidFill>
          <a:ln w="9525" cmpd="sng">
            <a:solidFill>
              <a:srgbClr val="713CD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marL="0" lvl="1" algn="just"/>
            <a:r>
              <a:rPr lang="en-US" sz="1200" dirty="0">
                <a:solidFill>
                  <a:schemeClr val="tx1"/>
                </a:solidFill>
                <a:latin typeface="Futura-Condensed-Normal" pitchFamily="2" charset="0"/>
                <a:cs typeface="Futura Condensed"/>
              </a:rPr>
              <a:t>It’s a program that lets you explore your imagination. You can do whatever you want in it. You can create anything. There really is no limit to what you can make. You design your own stuff, and once you start you just don’t want to stop because as you learn more, you can see there’s more possibilities, and the more possibilities there are, the more you want to expand on what you just </a:t>
            </a:r>
            <a:r>
              <a:rPr lang="en-US" sz="1200" dirty="0" smtClean="0">
                <a:solidFill>
                  <a:schemeClr val="tx1"/>
                </a:solidFill>
                <a:latin typeface="Futura-Condensed-Normal" pitchFamily="2" charset="0"/>
                <a:cs typeface="Futura Condensed"/>
              </a:rPr>
              <a:t>learned.</a:t>
            </a:r>
          </a:p>
          <a:p>
            <a:pPr marL="0" lvl="1" algn="just"/>
            <a:r>
              <a:rPr lang="en-US" sz="1200" dirty="0">
                <a:solidFill>
                  <a:schemeClr val="tx1"/>
                </a:solidFill>
                <a:latin typeface="Futura-Condensed-Normal" pitchFamily="2" charset="0"/>
                <a:cs typeface="Futura Condensed"/>
              </a:rPr>
              <a:t>	</a:t>
            </a:r>
            <a:r>
              <a:rPr lang="en-US" sz="1200" dirty="0" smtClean="0">
                <a:solidFill>
                  <a:schemeClr val="tx1"/>
                </a:solidFill>
                <a:latin typeface="Futura-Condensed-Normal" pitchFamily="2" charset="0"/>
                <a:cs typeface="Futura Condensed"/>
              </a:rPr>
              <a:t>Bradley</a:t>
            </a:r>
            <a:r>
              <a:rPr lang="en-US" sz="1200" dirty="0">
                <a:solidFill>
                  <a:schemeClr val="tx1"/>
                </a:solidFill>
                <a:latin typeface="Futura-Condensed-Normal" pitchFamily="2" charset="0"/>
                <a:cs typeface="Futura Condensed"/>
              </a:rPr>
              <a:t>, 12 years old</a:t>
            </a:r>
          </a:p>
        </p:txBody>
      </p:sp>
      <p:sp>
        <p:nvSpPr>
          <p:cNvPr id="46" name="TextBox 45"/>
          <p:cNvSpPr txBox="1"/>
          <p:nvPr/>
        </p:nvSpPr>
        <p:spPr>
          <a:xfrm>
            <a:off x="457200" y="464006"/>
            <a:ext cx="2815942" cy="1723549"/>
          </a:xfrm>
          <a:prstGeom prst="rect">
            <a:avLst/>
          </a:prstGeom>
          <a:noFill/>
        </p:spPr>
        <p:txBody>
          <a:bodyPr wrap="square" rtlCol="0">
            <a:spAutoFit/>
          </a:bodyPr>
          <a:lstStyle/>
          <a:p>
            <a:r>
              <a:rPr lang="en-US" sz="5300" dirty="0" smtClean="0">
                <a:latin typeface="Futura-Condensed-Normal" pitchFamily="2" charset="0"/>
                <a:cs typeface="Futura Condensed"/>
              </a:rPr>
              <a:t>UNIT 2</a:t>
            </a:r>
          </a:p>
          <a:p>
            <a:r>
              <a:rPr lang="en-US" sz="5300" dirty="0" smtClean="0">
                <a:latin typeface="Futura-Condensed-Normal" pitchFamily="2" charset="0"/>
                <a:cs typeface="Futura Condensed"/>
              </a:rPr>
              <a:t>OVERVIEW</a:t>
            </a:r>
            <a:endParaRPr lang="en-US" sz="5300" dirty="0">
              <a:latin typeface="Futura-Condensed-Normal" pitchFamily="2" charset="0"/>
              <a:cs typeface="Futura Condensed"/>
            </a:endParaRPr>
          </a:p>
        </p:txBody>
      </p:sp>
      <p:sp>
        <p:nvSpPr>
          <p:cNvPr id="28" name="TextBox 27"/>
          <p:cNvSpPr txBox="1"/>
          <p:nvPr/>
        </p:nvSpPr>
        <p:spPr>
          <a:xfrm>
            <a:off x="474134" y="2884274"/>
            <a:ext cx="3130069" cy="2862322"/>
          </a:xfrm>
          <a:prstGeom prst="rect">
            <a:avLst/>
          </a:prstGeom>
          <a:noFill/>
          <a:ln w="6350" cmpd="sng">
            <a:noFill/>
            <a:prstDash val="dash"/>
          </a:ln>
        </p:spPr>
        <p:txBody>
          <a:bodyPr wrap="square" rtlCol="0">
            <a:spAutoFit/>
          </a:bodyPr>
          <a:lstStyle/>
          <a:p>
            <a:pPr algn="just"/>
            <a:r>
              <a:rPr lang="en-US" sz="1200" dirty="0">
                <a:latin typeface="Futura-Condensed-Normal" pitchFamily="2" charset="0"/>
                <a:cs typeface="Futura Condensed"/>
              </a:rPr>
              <a:t>Kids have shared more than six million projects in the Scratch online </a:t>
            </a:r>
            <a:r>
              <a:rPr lang="en-US" sz="1200" dirty="0" smtClean="0">
                <a:latin typeface="Futura-Condensed-Normal" pitchFamily="2" charset="0"/>
                <a:cs typeface="Futura Condensed"/>
              </a:rPr>
              <a:t>community –</a:t>
            </a:r>
            <a:r>
              <a:rPr lang="en-US" sz="1200" dirty="0">
                <a:latin typeface="Futura-Condensed-Normal" pitchFamily="2" charset="0"/>
                <a:cs typeface="Futura Condensed"/>
              </a:rPr>
              <a:t> </a:t>
            </a:r>
            <a:r>
              <a:rPr lang="en-US" sz="1200" dirty="0" smtClean="0">
                <a:latin typeface="Futura-Condensed-Normal" pitchFamily="2" charset="0"/>
                <a:cs typeface="Futura Condensed"/>
              </a:rPr>
              <a:t>animations</a:t>
            </a:r>
            <a:r>
              <a:rPr lang="en-US" sz="1200" dirty="0">
                <a:latin typeface="Futura-Condensed-Normal" pitchFamily="2" charset="0"/>
                <a:cs typeface="Futura Condensed"/>
              </a:rPr>
              <a:t>, stories, games, and beyond – and one of our goals with the guide is to reflect this enormous diversity of creations.  Within activities, we support opportunities to personalize and avoid presenting challenges that have only one “right” answer; across activities, we engage learners in a variety of genres. In this unit, we start to explore this creative diversity with a deep dive into animation, art, and music.</a:t>
            </a:r>
          </a:p>
          <a:p>
            <a:pPr algn="just"/>
            <a:endParaRPr lang="en-US" sz="1200" dirty="0">
              <a:latin typeface="Futura-Condensed-Normal" pitchFamily="2" charset="0"/>
              <a:cs typeface="Futura Condensed"/>
            </a:endParaRPr>
          </a:p>
          <a:p>
            <a:pPr algn="just"/>
            <a:r>
              <a:rPr lang="en-US" sz="1200" dirty="0">
                <a:latin typeface="Futura-Condensed-Normal" pitchFamily="2" charset="0"/>
                <a:cs typeface="Futura Condensed"/>
              </a:rPr>
              <a:t>Creative diversity in Scratch has often been highlighted by </a:t>
            </a:r>
            <a:r>
              <a:rPr lang="en-US" sz="1200" dirty="0" smtClean="0">
                <a:latin typeface="Futura-Condensed-Normal" pitchFamily="2" charset="0"/>
                <a:cs typeface="Futura Condensed"/>
              </a:rPr>
              <a:t>learners. </a:t>
            </a:r>
            <a:r>
              <a:rPr lang="en-US" sz="1200" dirty="0">
                <a:latin typeface="Futura-Condensed-Normal" pitchFamily="2" charset="0"/>
                <a:cs typeface="Futura Condensed"/>
              </a:rPr>
              <a:t>Here are a few quotes from </a:t>
            </a:r>
            <a:r>
              <a:rPr lang="en-US" sz="1200" dirty="0" smtClean="0">
                <a:latin typeface="Futura-Condensed-Normal" pitchFamily="2" charset="0"/>
                <a:cs typeface="Futura Condensed"/>
              </a:rPr>
              <a:t>learners who </a:t>
            </a:r>
            <a:r>
              <a:rPr lang="en-US" sz="1200" dirty="0">
                <a:latin typeface="Futura-Condensed-Normal" pitchFamily="2" charset="0"/>
                <a:cs typeface="Futura Condensed"/>
              </a:rPr>
              <a:t>were asked, “If you had to explain what Scratch is to one of your friends, how would you describe it?</a:t>
            </a:r>
            <a:r>
              <a:rPr lang="en-US" sz="1200" dirty="0" smtClean="0">
                <a:latin typeface="Futura-Condensed-Normal" pitchFamily="2" charset="0"/>
                <a:cs typeface="Futura Condensed"/>
              </a:rPr>
              <a:t>”</a:t>
            </a:r>
          </a:p>
          <a:p>
            <a:pPr algn="just"/>
            <a:endParaRPr lang="en-US" sz="1200" dirty="0">
              <a:latin typeface="Futura-Condensed-Normal" pitchFamily="2" charset="0"/>
              <a:cs typeface="Futura Condensed"/>
            </a:endParaRPr>
          </a:p>
        </p:txBody>
      </p:sp>
      <p:grpSp>
        <p:nvGrpSpPr>
          <p:cNvPr id="79" name="Group 78"/>
          <p:cNvGrpSpPr/>
          <p:nvPr/>
        </p:nvGrpSpPr>
        <p:grpSpPr>
          <a:xfrm>
            <a:off x="457200" y="8053391"/>
            <a:ext cx="3307404" cy="1732673"/>
            <a:chOff x="375350" y="7667820"/>
            <a:chExt cx="3307404" cy="1732673"/>
          </a:xfrm>
        </p:grpSpPr>
        <p:sp>
          <p:nvSpPr>
            <p:cNvPr id="90" name="TextBox 89"/>
            <p:cNvSpPr txBox="1"/>
            <p:nvPr/>
          </p:nvSpPr>
          <p:spPr>
            <a:xfrm>
              <a:off x="375350" y="7667820"/>
              <a:ext cx="3307404" cy="307777"/>
            </a:xfrm>
            <a:prstGeom prst="rect">
              <a:avLst/>
            </a:prstGeom>
            <a:noFill/>
          </p:spPr>
          <p:txBody>
            <a:bodyPr wrap="square" rtlCol="0">
              <a:spAutoFit/>
            </a:bodyPr>
            <a:lstStyle/>
            <a:p>
              <a:r>
                <a:rPr lang="en-US" sz="1400" dirty="0" smtClean="0">
                  <a:latin typeface="Futura-Condensed-Normal" pitchFamily="2" charset="0"/>
                  <a:cs typeface="Futura Condensed"/>
                </a:rPr>
                <a:t>LEARNING OBJECTIVES</a:t>
              </a:r>
              <a:endParaRPr lang="en-US" sz="1400" dirty="0">
                <a:latin typeface="Futura-Condensed-Normal" pitchFamily="2" charset="0"/>
                <a:cs typeface="Futura Condensed"/>
              </a:endParaRPr>
            </a:p>
          </p:txBody>
        </p:sp>
        <p:sp>
          <p:nvSpPr>
            <p:cNvPr id="91" name="TextBox 90"/>
            <p:cNvSpPr txBox="1"/>
            <p:nvPr/>
          </p:nvSpPr>
          <p:spPr>
            <a:xfrm>
              <a:off x="375350" y="7953943"/>
              <a:ext cx="3231204" cy="1446550"/>
            </a:xfrm>
            <a:prstGeom prst="rect">
              <a:avLst/>
            </a:prstGeom>
            <a:noFill/>
            <a:ln w="6350" cmpd="sng">
              <a:noFill/>
              <a:prstDash val="dash"/>
            </a:ln>
          </p:spPr>
          <p:txBody>
            <a:bodyPr wrap="square" rtlCol="0" anchor="b">
              <a:spAutoFit/>
            </a:bodyPr>
            <a:lstStyle/>
            <a:p>
              <a:r>
                <a:rPr lang="en-US" sz="1100" dirty="0" smtClean="0">
                  <a:latin typeface="Futura-Condensed-Normal" pitchFamily="2" charset="0"/>
                  <a:cs typeface="Futura Condensed"/>
                </a:rPr>
                <a:t>Students will:</a:t>
              </a:r>
            </a:p>
            <a:p>
              <a:pPr marL="171450" indent="-171450">
                <a:buFont typeface="Lucida Grande"/>
                <a:buChar char="+"/>
              </a:pPr>
              <a:r>
                <a:rPr lang="en-US" sz="1100" dirty="0" smtClean="0">
                  <a:latin typeface="Futura-Condensed-Normal" pitchFamily="2" charset="0"/>
                  <a:cs typeface="Futura Condensed"/>
                </a:rPr>
                <a:t>be </a:t>
              </a:r>
              <a:r>
                <a:rPr lang="en-US" sz="1100" dirty="0">
                  <a:latin typeface="Futura-Condensed-Normal" pitchFamily="2" charset="0"/>
                  <a:cs typeface="Futura Condensed"/>
                </a:rPr>
                <a:t>introduced to the computational thinking concepts of loops, events, and parallelism</a:t>
              </a:r>
            </a:p>
            <a:p>
              <a:pPr marL="171450" indent="-171450">
                <a:buFont typeface="Lucida Grande"/>
                <a:buChar char="+"/>
              </a:pPr>
              <a:r>
                <a:rPr lang="en-US" sz="1100" dirty="0">
                  <a:latin typeface="Futura-Condensed-Normal" pitchFamily="2" charset="0"/>
                  <a:cs typeface="Futura Condensed"/>
                </a:rPr>
                <a:t>become more familiar with the concepts of sequence</a:t>
              </a:r>
            </a:p>
            <a:p>
              <a:pPr marL="171450" indent="-171450">
                <a:buFont typeface="Lucida Grande"/>
                <a:buChar char="+"/>
              </a:pPr>
              <a:r>
                <a:rPr lang="en-US" sz="1100" dirty="0">
                  <a:latin typeface="Futura-Condensed-Normal" pitchFamily="2" charset="0"/>
                  <a:cs typeface="Futura Condensed"/>
                </a:rPr>
                <a:t>experiment with new blocks in the Events, Control, Sound, and Looks categories</a:t>
              </a:r>
            </a:p>
            <a:p>
              <a:pPr marL="171450" indent="-171450">
                <a:buFont typeface="Lucida Grande"/>
                <a:buChar char="+"/>
              </a:pPr>
              <a:r>
                <a:rPr lang="en-US" sz="1100" dirty="0">
                  <a:latin typeface="Futura-Condensed-Normal" pitchFamily="2" charset="0"/>
                  <a:cs typeface="Futura Condensed"/>
                </a:rPr>
                <a:t>explore various arts-themed Scratch programs</a:t>
              </a:r>
            </a:p>
            <a:p>
              <a:pPr marL="171450" indent="-171450">
                <a:buFont typeface="Lucida Grande"/>
                <a:buChar char="+"/>
              </a:pPr>
              <a:r>
                <a:rPr lang="en-US" sz="1100" dirty="0">
                  <a:latin typeface="Futura-Condensed-Normal" pitchFamily="2" charset="0"/>
                  <a:cs typeface="Futura Condensed"/>
                </a:rPr>
                <a:t>create an animated music video project</a:t>
              </a:r>
            </a:p>
          </p:txBody>
        </p:sp>
        <p:cxnSp>
          <p:nvCxnSpPr>
            <p:cNvPr id="92" name="Straight Connector 91"/>
            <p:cNvCxnSpPr/>
            <p:nvPr/>
          </p:nvCxnSpPr>
          <p:spPr>
            <a:xfrm>
              <a:off x="474134" y="7969285"/>
              <a:ext cx="311037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0" name="Group 79"/>
          <p:cNvGrpSpPr/>
          <p:nvPr/>
        </p:nvGrpSpPr>
        <p:grpSpPr>
          <a:xfrm>
            <a:off x="4127947" y="8835332"/>
            <a:ext cx="3307404" cy="950732"/>
            <a:chOff x="4023935" y="8555725"/>
            <a:chExt cx="3307404" cy="950732"/>
          </a:xfrm>
        </p:grpSpPr>
        <p:grpSp>
          <p:nvGrpSpPr>
            <p:cNvPr id="86" name="Group 85"/>
            <p:cNvGrpSpPr/>
            <p:nvPr/>
          </p:nvGrpSpPr>
          <p:grpSpPr>
            <a:xfrm>
              <a:off x="4023935" y="8555725"/>
              <a:ext cx="3307404" cy="950732"/>
              <a:chOff x="11663738" y="7649002"/>
              <a:chExt cx="3307404" cy="950732"/>
            </a:xfrm>
          </p:grpSpPr>
          <p:sp>
            <p:nvSpPr>
              <p:cNvPr id="88" name="TextBox 87"/>
              <p:cNvSpPr txBox="1"/>
              <p:nvPr/>
            </p:nvSpPr>
            <p:spPr>
              <a:xfrm>
                <a:off x="11663738" y="7999570"/>
                <a:ext cx="3117153" cy="600164"/>
              </a:xfrm>
              <a:prstGeom prst="rect">
                <a:avLst/>
              </a:prstGeom>
              <a:noFill/>
              <a:ln w="6350" cmpd="sng">
                <a:noFill/>
                <a:prstDash val="dash"/>
              </a:ln>
            </p:spPr>
            <p:txBody>
              <a:bodyPr wrap="square" numCol="1" rtlCol="0" anchor="b">
                <a:spAutoFit/>
              </a:bodyPr>
              <a:lstStyle/>
              <a:p>
                <a:pPr marL="171450" indent="-171450">
                  <a:buFont typeface="Lucida Grande"/>
                  <a:buChar char="+"/>
                </a:pPr>
                <a:r>
                  <a:rPr lang="en-US" sz="1100" dirty="0">
                    <a:latin typeface="Futura-Condensed-Normal" pitchFamily="2" charset="0"/>
                    <a:cs typeface="Futura Condensed"/>
                  </a:rPr>
                  <a:t>Many activities in this unit include elements of sound and music. We recommend having headphones readily available for students.</a:t>
                </a:r>
              </a:p>
            </p:txBody>
          </p:sp>
          <p:sp>
            <p:nvSpPr>
              <p:cNvPr id="89" name="TextBox 88"/>
              <p:cNvSpPr txBox="1"/>
              <p:nvPr/>
            </p:nvSpPr>
            <p:spPr>
              <a:xfrm>
                <a:off x="11663738" y="7649002"/>
                <a:ext cx="3307404" cy="307777"/>
              </a:xfrm>
              <a:prstGeom prst="rect">
                <a:avLst/>
              </a:prstGeom>
              <a:noFill/>
              <a:ln>
                <a:noFill/>
              </a:ln>
            </p:spPr>
            <p:txBody>
              <a:bodyPr wrap="square" rtlCol="0">
                <a:spAutoFit/>
              </a:bodyPr>
              <a:lstStyle/>
              <a:p>
                <a:r>
                  <a:rPr lang="en-US" sz="1400" dirty="0" smtClean="0">
                    <a:latin typeface="Futura-Condensed-Normal" pitchFamily="2" charset="0"/>
                    <a:cs typeface="Futura Condensed"/>
                  </a:rPr>
                  <a:t>NOTES</a:t>
                </a:r>
                <a:endParaRPr lang="en-US" sz="1400" dirty="0">
                  <a:latin typeface="Futura-Condensed-Normal" pitchFamily="2" charset="0"/>
                  <a:cs typeface="Futura Condensed"/>
                </a:endParaRPr>
              </a:p>
            </p:txBody>
          </p:sp>
        </p:grpSp>
        <p:cxnSp>
          <p:nvCxnSpPr>
            <p:cNvPr id="87" name="Straight Connector 86"/>
            <p:cNvCxnSpPr/>
            <p:nvPr/>
          </p:nvCxnSpPr>
          <p:spPr>
            <a:xfrm>
              <a:off x="4100135" y="8858151"/>
              <a:ext cx="3110378" cy="0"/>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81" name="Group 80"/>
          <p:cNvGrpSpPr/>
          <p:nvPr/>
        </p:nvGrpSpPr>
        <p:grpSpPr>
          <a:xfrm>
            <a:off x="4127947" y="7542334"/>
            <a:ext cx="3307404" cy="1247799"/>
            <a:chOff x="4127947" y="7437357"/>
            <a:chExt cx="3307404" cy="1247799"/>
          </a:xfrm>
        </p:grpSpPr>
        <p:grpSp>
          <p:nvGrpSpPr>
            <p:cNvPr id="82" name="Group 81"/>
            <p:cNvGrpSpPr/>
            <p:nvPr/>
          </p:nvGrpSpPr>
          <p:grpSpPr>
            <a:xfrm>
              <a:off x="4127947" y="7437357"/>
              <a:ext cx="3307404" cy="1247799"/>
              <a:chOff x="4127947" y="7666859"/>
              <a:chExt cx="3307404" cy="1247799"/>
            </a:xfrm>
          </p:grpSpPr>
          <p:sp>
            <p:nvSpPr>
              <p:cNvPr id="84" name="TextBox 83"/>
              <p:cNvSpPr txBox="1"/>
              <p:nvPr/>
            </p:nvSpPr>
            <p:spPr>
              <a:xfrm>
                <a:off x="4127947" y="8017427"/>
                <a:ext cx="3117153" cy="897231"/>
              </a:xfrm>
              <a:prstGeom prst="rect">
                <a:avLst/>
              </a:prstGeom>
              <a:noFill/>
              <a:ln w="6350" cmpd="sng">
                <a:noFill/>
                <a:prstDash val="dash"/>
              </a:ln>
            </p:spPr>
            <p:txBody>
              <a:bodyPr wrap="square" numCol="3" rtlCol="0" anchor="t">
                <a:noAutofit/>
              </a:bodyPr>
              <a:lstStyle/>
              <a:p>
                <a:pPr marL="171450" indent="-171450">
                  <a:buFont typeface="Lucida Grande"/>
                  <a:buChar char="+"/>
                </a:pPr>
                <a:r>
                  <a:rPr lang="en-US" sz="1100" dirty="0">
                    <a:latin typeface="Futura-Condensed-Normal" pitchFamily="2" charset="0"/>
                    <a:cs typeface="Futura Condensed"/>
                  </a:rPr>
                  <a:t>l</a:t>
                </a:r>
                <a:r>
                  <a:rPr lang="en-US" sz="1100" dirty="0" smtClean="0">
                    <a:latin typeface="Futura-Condensed-Normal" pitchFamily="2" charset="0"/>
                    <a:cs typeface="Futura Condensed"/>
                  </a:rPr>
                  <a:t>oops</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e</a:t>
                </a:r>
                <a:r>
                  <a:rPr lang="en-US" sz="1100" dirty="0" smtClean="0">
                    <a:latin typeface="Futura-Condensed-Normal" pitchFamily="2" charset="0"/>
                    <a:cs typeface="Futura Condensed"/>
                  </a:rPr>
                  <a:t>vents</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p</a:t>
                </a:r>
                <a:r>
                  <a:rPr lang="en-US" sz="1100" dirty="0" smtClean="0">
                    <a:latin typeface="Futura-Condensed-Normal" pitchFamily="2" charset="0"/>
                    <a:cs typeface="Futura Condensed"/>
                  </a:rPr>
                  <a:t>arallelism</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c</a:t>
                </a:r>
                <a:r>
                  <a:rPr lang="en-US" sz="1100" dirty="0" smtClean="0">
                    <a:latin typeface="Futura-Condensed-Normal" pitchFamily="2" charset="0"/>
                    <a:cs typeface="Futura Condensed"/>
                  </a:rPr>
                  <a:t>ontrol</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b</a:t>
                </a:r>
                <a:r>
                  <a:rPr lang="en-US" sz="1100" dirty="0" smtClean="0">
                    <a:latin typeface="Futura-Condensed-Normal" pitchFamily="2" charset="0"/>
                    <a:cs typeface="Futura Condensed"/>
                  </a:rPr>
                  <a:t>roadcast</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s</a:t>
                </a:r>
                <a:r>
                  <a:rPr lang="en-US" sz="1100" dirty="0" smtClean="0">
                    <a:latin typeface="Futura-Condensed-Normal" pitchFamily="2" charset="0"/>
                    <a:cs typeface="Futura Condensed"/>
                  </a:rPr>
                  <a:t>cripts</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p</a:t>
                </a:r>
                <a:r>
                  <a:rPr lang="en-US" sz="1100" dirty="0" smtClean="0">
                    <a:latin typeface="Futura-Condensed-Normal" pitchFamily="2" charset="0"/>
                    <a:cs typeface="Futura Condensed"/>
                  </a:rPr>
                  <a:t>resentation </a:t>
                </a:r>
                <a:r>
                  <a:rPr lang="en-US" sz="1100" dirty="0">
                    <a:latin typeface="Futura-Condensed-Normal" pitchFamily="2" charset="0"/>
                    <a:cs typeface="Futura Condensed"/>
                  </a:rPr>
                  <a:t>m</a:t>
                </a:r>
                <a:r>
                  <a:rPr lang="en-US" sz="1100" dirty="0" smtClean="0">
                    <a:latin typeface="Futura-Condensed-Normal" pitchFamily="2" charset="0"/>
                    <a:cs typeface="Futura Condensed"/>
                  </a:rPr>
                  <a:t>ode</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b</a:t>
                </a:r>
                <a:r>
                  <a:rPr lang="en-US" sz="1100" dirty="0" smtClean="0">
                    <a:latin typeface="Futura-Condensed-Normal" pitchFamily="2" charset="0"/>
                    <a:cs typeface="Futura Condensed"/>
                  </a:rPr>
                  <a:t>itmap</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v</a:t>
                </a:r>
                <a:r>
                  <a:rPr lang="en-US" sz="1100" dirty="0" smtClean="0">
                    <a:latin typeface="Futura-Condensed-Normal" pitchFamily="2" charset="0"/>
                    <a:cs typeface="Futura Condensed"/>
                  </a:rPr>
                  <a:t>ector</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a</a:t>
                </a:r>
                <a:r>
                  <a:rPr lang="en-US" sz="1100" dirty="0" smtClean="0">
                    <a:latin typeface="Futura-Condensed-Normal" pitchFamily="2" charset="0"/>
                    <a:cs typeface="Futura Condensed"/>
                  </a:rPr>
                  <a:t>nimation</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g</a:t>
                </a:r>
                <a:r>
                  <a:rPr lang="en-US" sz="1100" dirty="0" smtClean="0">
                    <a:latin typeface="Futura-Condensed-Normal" pitchFamily="2" charset="0"/>
                    <a:cs typeface="Futura Condensed"/>
                  </a:rPr>
                  <a:t>allery </a:t>
                </a:r>
                <a:r>
                  <a:rPr lang="en-US" sz="1100" dirty="0">
                    <a:latin typeface="Futura-Condensed-Normal" pitchFamily="2" charset="0"/>
                    <a:cs typeface="Futura Condensed"/>
                  </a:rPr>
                  <a:t>w</a:t>
                </a:r>
                <a:r>
                  <a:rPr lang="en-US" sz="1100" dirty="0" smtClean="0">
                    <a:latin typeface="Futura-Condensed-Normal" pitchFamily="2" charset="0"/>
                    <a:cs typeface="Futura Condensed"/>
                  </a:rPr>
                  <a:t>alk</a:t>
                </a:r>
                <a:endParaRPr lang="en-US" sz="1100" dirty="0">
                  <a:latin typeface="Futura-Condensed-Normal" pitchFamily="2" charset="0"/>
                  <a:cs typeface="Futura Condensed"/>
                </a:endParaRPr>
              </a:p>
            </p:txBody>
          </p:sp>
          <p:sp>
            <p:nvSpPr>
              <p:cNvPr id="85" name="TextBox 84"/>
              <p:cNvSpPr txBox="1"/>
              <p:nvPr/>
            </p:nvSpPr>
            <p:spPr>
              <a:xfrm>
                <a:off x="4127947" y="7666859"/>
                <a:ext cx="3307404" cy="307777"/>
              </a:xfrm>
              <a:prstGeom prst="rect">
                <a:avLst/>
              </a:prstGeom>
              <a:noFill/>
              <a:ln>
                <a:noFill/>
              </a:ln>
            </p:spPr>
            <p:txBody>
              <a:bodyPr wrap="square" rtlCol="0">
                <a:spAutoFit/>
              </a:bodyPr>
              <a:lstStyle/>
              <a:p>
                <a:r>
                  <a:rPr lang="en-US" sz="1400" dirty="0" smtClean="0">
                    <a:latin typeface="Futura-Condensed-Normal" pitchFamily="2" charset="0"/>
                    <a:cs typeface="Futura Condensed"/>
                  </a:rPr>
                  <a:t>KEY WORDS, CONCEPTS, &amp; PRACTICES</a:t>
                </a:r>
                <a:endParaRPr lang="en-US" sz="1400" dirty="0">
                  <a:latin typeface="Futura-Condensed-Normal" pitchFamily="2" charset="0"/>
                  <a:cs typeface="Futura Condensed"/>
                </a:endParaRPr>
              </a:p>
            </p:txBody>
          </p:sp>
        </p:grpSp>
        <p:cxnSp>
          <p:nvCxnSpPr>
            <p:cNvPr id="83" name="Straight Connector 82"/>
            <p:cNvCxnSpPr/>
            <p:nvPr/>
          </p:nvCxnSpPr>
          <p:spPr>
            <a:xfrm>
              <a:off x="4204147" y="7738841"/>
              <a:ext cx="3108619" cy="0"/>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35" name="Oval Callout 34"/>
          <p:cNvSpPr/>
          <p:nvPr/>
        </p:nvSpPr>
        <p:spPr>
          <a:xfrm rot="631125">
            <a:off x="5413166" y="5542825"/>
            <a:ext cx="2020194" cy="1946834"/>
          </a:xfrm>
          <a:prstGeom prst="wedgeEllipseCallout">
            <a:avLst>
              <a:gd name="adj1" fmla="val -64729"/>
              <a:gd name="adj2" fmla="val 3595"/>
            </a:avLst>
          </a:prstGeom>
          <a:solidFill>
            <a:srgbClr val="FFFFFF"/>
          </a:solidFill>
          <a:ln w="9525" cmpd="sng">
            <a:solidFill>
              <a:srgbClr val="713CD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marL="0" lvl="1" algn="just"/>
            <a:r>
              <a:rPr lang="en-US" sz="1200" dirty="0">
                <a:solidFill>
                  <a:schemeClr val="tx1"/>
                </a:solidFill>
                <a:latin typeface="Futura-Condensed-Normal" pitchFamily="2" charset="0"/>
                <a:cs typeface="Futura Condensed"/>
              </a:rPr>
              <a:t>Well, I like that you can sort of do anything on it. It’s like you can do whatever you want, really. You can be as creative as you want to be.</a:t>
            </a:r>
          </a:p>
          <a:p>
            <a:pPr marL="0" lvl="1" algn="r"/>
            <a:r>
              <a:rPr lang="en-US" sz="1200" dirty="0">
                <a:solidFill>
                  <a:schemeClr val="tx1"/>
                </a:solidFill>
                <a:latin typeface="Futura-Condensed-Normal" pitchFamily="2" charset="0"/>
                <a:cs typeface="Futura Condensed"/>
              </a:rPr>
              <a:t>Aaron, 10 years old</a:t>
            </a:r>
          </a:p>
        </p:txBody>
      </p:sp>
      <p:sp>
        <p:nvSpPr>
          <p:cNvPr id="3" name="Slide Number Placeholder 2"/>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40</a:t>
            </a:r>
            <a:endParaRPr lang="en-US" dirty="0">
              <a:latin typeface="Futura-Condensed-Normal" pitchFamily="2" charset="0"/>
            </a:endParaRPr>
          </a:p>
        </p:txBody>
      </p:sp>
    </p:spTree>
    <p:extLst>
      <p:ext uri="{BB962C8B-B14F-4D97-AF65-F5344CB8AC3E}">
        <p14:creationId xmlns:p14="http://schemas.microsoft.com/office/powerpoint/2010/main" xmlns="" val="708491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060679" y="1621971"/>
            <a:ext cx="3273767" cy="2308324"/>
          </a:xfrm>
          <a:prstGeom prst="rect">
            <a:avLst/>
          </a:prstGeom>
          <a:noFill/>
          <a:ln w="6350" cmpd="sng">
            <a:noFill/>
            <a:prstDash val="dash"/>
          </a:ln>
        </p:spPr>
        <p:txBody>
          <a:bodyPr wrap="square" rtlCol="0">
            <a:spAutoFit/>
          </a:bodyPr>
          <a:lstStyle/>
          <a:p>
            <a:pPr algn="just"/>
            <a:r>
              <a:rPr lang="en-US" sz="1200" dirty="0">
                <a:latin typeface="Futura-Condensed-Normal" pitchFamily="2" charset="0"/>
                <a:cs typeface="Futura Condensed"/>
              </a:rPr>
              <a:t>Programming in Scratch is like directing theatre. In theatre, just as in Scratch, there are characters (sprites, in Scratch parlance), costumes, backdrops, scripts, and a </a:t>
            </a:r>
            <a:r>
              <a:rPr lang="en-US" sz="1200" dirty="0" smtClean="0">
                <a:latin typeface="Futura-Condensed-Normal" pitchFamily="2" charset="0"/>
                <a:cs typeface="Futura Condensed"/>
              </a:rPr>
              <a:t>stage. </a:t>
            </a:r>
            <a:r>
              <a:rPr lang="en-US" sz="1200" dirty="0">
                <a:latin typeface="Futura-Condensed-Normal" pitchFamily="2" charset="0"/>
                <a:cs typeface="Futura Condensed"/>
              </a:rPr>
              <a:t>Scratch programming utilizes cues called “events”, which signal when things </a:t>
            </a:r>
            <a:r>
              <a:rPr lang="en-US" sz="1200" dirty="0" smtClean="0">
                <a:latin typeface="Futura-Condensed-Normal" pitchFamily="2" charset="0"/>
                <a:cs typeface="Futura Condensed"/>
              </a:rPr>
              <a:t>should occur </a:t>
            </a:r>
            <a:r>
              <a:rPr lang="en-US" sz="1200" dirty="0">
                <a:latin typeface="Futura-Condensed-Normal" pitchFamily="2" charset="0"/>
                <a:cs typeface="Futura Condensed"/>
              </a:rPr>
              <a:t>in a project, such as: activating a project (when green flag clicked), triggering sprites’ actions (when this sprite clicked), or even sending a silent cue across sprites or backdrops (broadcast)</a:t>
            </a:r>
            <a:r>
              <a:rPr lang="en-US" sz="1200" dirty="0" smtClean="0">
                <a:latin typeface="Futura-Condensed-Normal" pitchFamily="2" charset="0"/>
                <a:cs typeface="Futura Condensed"/>
              </a:rPr>
              <a:t>.</a:t>
            </a:r>
          </a:p>
          <a:p>
            <a:pPr algn="just"/>
            <a:endParaRPr lang="en-US" sz="1200" dirty="0">
              <a:latin typeface="Futura-Condensed-Normal" pitchFamily="2" charset="0"/>
              <a:cs typeface="Futura Condensed"/>
            </a:endParaRPr>
          </a:p>
          <a:p>
            <a:pPr algn="just"/>
            <a:r>
              <a:rPr lang="en-US" sz="1200" dirty="0">
                <a:latin typeface="Futura-Condensed-Normal" pitchFamily="2" charset="0"/>
                <a:cs typeface="Futura Condensed"/>
              </a:rPr>
              <a:t>Inspired by the theatre metaphor, this unit’s arts-themed activities are designed to help students explore the computational concepts of loops, events, and </a:t>
            </a:r>
            <a:r>
              <a:rPr lang="en-US" sz="1200" dirty="0" smtClean="0">
                <a:latin typeface="Futura-Condensed-Normal" pitchFamily="2" charset="0"/>
                <a:cs typeface="Futura Condensed"/>
              </a:rPr>
              <a:t>parallelism, culminating </a:t>
            </a:r>
            <a:r>
              <a:rPr lang="en-US" sz="1200" dirty="0">
                <a:latin typeface="Futura-Condensed-Normal" pitchFamily="2" charset="0"/>
                <a:cs typeface="Futura Condensed"/>
              </a:rPr>
              <a:t>in the design of personalized music videos</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grpSp>
        <p:nvGrpSpPr>
          <p:cNvPr id="12" name="Group 11"/>
          <p:cNvGrpSpPr/>
          <p:nvPr/>
        </p:nvGrpSpPr>
        <p:grpSpPr>
          <a:xfrm>
            <a:off x="535217" y="6771302"/>
            <a:ext cx="6806429" cy="2149958"/>
            <a:chOff x="535217" y="7306475"/>
            <a:chExt cx="6806429" cy="2149958"/>
          </a:xfrm>
        </p:grpSpPr>
        <p:grpSp>
          <p:nvGrpSpPr>
            <p:cNvPr id="19" name="Group 18"/>
            <p:cNvGrpSpPr/>
            <p:nvPr/>
          </p:nvGrpSpPr>
          <p:grpSpPr>
            <a:xfrm>
              <a:off x="535217" y="7309277"/>
              <a:ext cx="5628892" cy="2147156"/>
              <a:chOff x="535217" y="6847711"/>
              <a:chExt cx="5628892" cy="2147156"/>
            </a:xfrm>
          </p:grpSpPr>
          <p:grpSp>
            <p:nvGrpSpPr>
              <p:cNvPr id="20" name="Group 19"/>
              <p:cNvGrpSpPr/>
              <p:nvPr/>
            </p:nvGrpSpPr>
            <p:grpSpPr>
              <a:xfrm>
                <a:off x="535217" y="6847721"/>
                <a:ext cx="927787" cy="1839379"/>
                <a:chOff x="535217" y="6847713"/>
                <a:chExt cx="1030874" cy="2043751"/>
              </a:xfrm>
            </p:grpSpPr>
            <p:sp>
              <p:nvSpPr>
                <p:cNvPr id="45" name="Rectangle 44"/>
                <p:cNvSpPr/>
                <p:nvPr/>
              </p:nvSpPr>
              <p:spPr>
                <a:xfrm>
                  <a:off x="535217" y="8104925"/>
                  <a:ext cx="1030874" cy="786539"/>
                </a:xfrm>
                <a:prstGeom prst="rect">
                  <a:avLst/>
                </a:prstGeom>
              </p:spPr>
              <p:txBody>
                <a:bodyPr wrap="square">
                  <a:spAutoFit/>
                </a:bodyPr>
                <a:lstStyle/>
                <a:p>
                  <a:pPr algn="ctr"/>
                  <a:r>
                    <a:rPr lang="en-US" sz="1000" dirty="0">
                      <a:latin typeface="Futura-Condensed-Normal" pitchFamily="2" charset="0"/>
                      <a:cs typeface="Futura Condensed"/>
                    </a:rPr>
                    <a:t>Play the part of a sprite by acting out different Scratch blocks and scripts.</a:t>
                  </a:r>
                </a:p>
              </p:txBody>
            </p:sp>
            <p:grpSp>
              <p:nvGrpSpPr>
                <p:cNvPr id="42" name="Group 41"/>
                <p:cNvGrpSpPr/>
                <p:nvPr/>
              </p:nvGrpSpPr>
              <p:grpSpPr>
                <a:xfrm>
                  <a:off x="535218" y="6847713"/>
                  <a:ext cx="1030873" cy="975086"/>
                  <a:chOff x="535218" y="6847713"/>
                  <a:chExt cx="1030873" cy="975086"/>
                </a:xfrm>
              </p:grpSpPr>
              <p:sp>
                <p:nvSpPr>
                  <p:cNvPr id="43" name="Teardrop 42"/>
                  <p:cNvSpPr/>
                  <p:nvPr/>
                </p:nvSpPr>
                <p:spPr>
                  <a:xfrm rot="8075815">
                    <a:off x="563111" y="6847712"/>
                    <a:ext cx="975086" cy="975087"/>
                  </a:xfrm>
                  <a:prstGeom prst="teardrop">
                    <a:avLst/>
                  </a:prstGeom>
                  <a:solidFill>
                    <a:srgbClr val="713CD1"/>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4" name="TextBox 43"/>
                  <p:cNvSpPr txBox="1"/>
                  <p:nvPr/>
                </p:nvSpPr>
                <p:spPr>
                  <a:xfrm>
                    <a:off x="535218" y="7112421"/>
                    <a:ext cx="1030873" cy="512960"/>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PERFORMING SCRIPTS</a:t>
                    </a:r>
                  </a:p>
                </p:txBody>
              </p:sp>
            </p:grpSp>
          </p:grpSp>
          <p:grpSp>
            <p:nvGrpSpPr>
              <p:cNvPr id="21" name="Group 20"/>
              <p:cNvGrpSpPr/>
              <p:nvPr/>
            </p:nvGrpSpPr>
            <p:grpSpPr>
              <a:xfrm>
                <a:off x="1711987" y="6847711"/>
                <a:ext cx="927786" cy="1839378"/>
                <a:chOff x="1777121" y="6847712"/>
                <a:chExt cx="1030873" cy="2043753"/>
              </a:xfrm>
            </p:grpSpPr>
            <p:sp>
              <p:nvSpPr>
                <p:cNvPr id="37" name="Rectangle 36"/>
                <p:cNvSpPr/>
                <p:nvPr/>
              </p:nvSpPr>
              <p:spPr>
                <a:xfrm>
                  <a:off x="1777121" y="8104925"/>
                  <a:ext cx="1030873" cy="786540"/>
                </a:xfrm>
                <a:prstGeom prst="rect">
                  <a:avLst/>
                </a:prstGeom>
                <a:noFill/>
              </p:spPr>
              <p:txBody>
                <a:bodyPr wrap="square">
                  <a:spAutoFit/>
                </a:bodyPr>
                <a:lstStyle/>
                <a:p>
                  <a:pPr algn="ctr"/>
                  <a:r>
                    <a:rPr lang="en-US" sz="1000" dirty="0">
                      <a:latin typeface="Futura-Condensed-Normal" pitchFamily="2" charset="0"/>
                      <a:cs typeface="Futura Condensed"/>
                    </a:rPr>
                    <a:t>Create your own musical group by making interactive instruments.</a:t>
                  </a:r>
                </a:p>
              </p:txBody>
            </p:sp>
            <p:grpSp>
              <p:nvGrpSpPr>
                <p:cNvPr id="38" name="Group 37"/>
                <p:cNvGrpSpPr/>
                <p:nvPr/>
              </p:nvGrpSpPr>
              <p:grpSpPr>
                <a:xfrm>
                  <a:off x="1777121" y="6847712"/>
                  <a:ext cx="1030873" cy="975086"/>
                  <a:chOff x="1777121" y="6847712"/>
                  <a:chExt cx="1030873" cy="975086"/>
                </a:xfrm>
              </p:grpSpPr>
              <p:sp>
                <p:nvSpPr>
                  <p:cNvPr id="39" name="Teardrop 38"/>
                  <p:cNvSpPr/>
                  <p:nvPr/>
                </p:nvSpPr>
                <p:spPr>
                  <a:xfrm rot="8075815">
                    <a:off x="1805013" y="6847711"/>
                    <a:ext cx="975086" cy="975087"/>
                  </a:xfrm>
                  <a:prstGeom prst="teardrop">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0" name="TextBox 39"/>
                  <p:cNvSpPr txBox="1"/>
                  <p:nvPr/>
                </p:nvSpPr>
                <p:spPr>
                  <a:xfrm>
                    <a:off x="1777121" y="7175323"/>
                    <a:ext cx="1030873" cy="307777"/>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BUILD-A-BAND</a:t>
                    </a:r>
                  </a:p>
                </p:txBody>
              </p:sp>
            </p:grpSp>
          </p:grpSp>
          <p:grpSp>
            <p:nvGrpSpPr>
              <p:cNvPr id="22" name="Group 21"/>
              <p:cNvGrpSpPr/>
              <p:nvPr/>
            </p:nvGrpSpPr>
            <p:grpSpPr>
              <a:xfrm>
                <a:off x="2884866" y="6847713"/>
                <a:ext cx="927786" cy="1993265"/>
                <a:chOff x="3026723" y="6847714"/>
                <a:chExt cx="1030873" cy="2214739"/>
              </a:xfrm>
            </p:grpSpPr>
            <p:sp>
              <p:nvSpPr>
                <p:cNvPr id="33" name="Rectangle 32"/>
                <p:cNvSpPr/>
                <p:nvPr/>
              </p:nvSpPr>
              <p:spPr>
                <a:xfrm>
                  <a:off x="3026723" y="8104926"/>
                  <a:ext cx="1030873" cy="957527"/>
                </a:xfrm>
                <a:prstGeom prst="rect">
                  <a:avLst/>
                </a:prstGeom>
              </p:spPr>
              <p:txBody>
                <a:bodyPr wrap="square">
                  <a:spAutoFit/>
                </a:bodyPr>
                <a:lstStyle/>
                <a:p>
                  <a:pPr algn="ctr"/>
                  <a:r>
                    <a:rPr lang="en-US" sz="1000" dirty="0">
                      <a:latin typeface="Futura-Condensed-Normal" pitchFamily="2" charset="0"/>
                      <a:cs typeface="Futura Condensed"/>
                    </a:rPr>
                    <a:t>What project can you create that includes an orange square and a purple circle?</a:t>
                  </a:r>
                </a:p>
              </p:txBody>
            </p:sp>
            <p:grpSp>
              <p:nvGrpSpPr>
                <p:cNvPr id="34" name="Group 33"/>
                <p:cNvGrpSpPr/>
                <p:nvPr/>
              </p:nvGrpSpPr>
              <p:grpSpPr>
                <a:xfrm>
                  <a:off x="3026723" y="6847714"/>
                  <a:ext cx="1030873" cy="981214"/>
                  <a:chOff x="3026723" y="6847714"/>
                  <a:chExt cx="1030873" cy="981214"/>
                </a:xfrm>
              </p:grpSpPr>
              <p:sp>
                <p:nvSpPr>
                  <p:cNvPr id="35" name="Teardrop 34"/>
                  <p:cNvSpPr/>
                  <p:nvPr/>
                </p:nvSpPr>
                <p:spPr>
                  <a:xfrm rot="8075815">
                    <a:off x="3054616" y="6847713"/>
                    <a:ext cx="975086" cy="975087"/>
                  </a:xfrm>
                  <a:prstGeom prst="teardrop">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6" name="TextBox 35"/>
                  <p:cNvSpPr txBox="1"/>
                  <p:nvPr/>
                </p:nvSpPr>
                <p:spPr>
                  <a:xfrm>
                    <a:off x="3026723" y="6973993"/>
                    <a:ext cx="1030873" cy="854935"/>
                  </a:xfrm>
                  <a:prstGeom prst="rect">
                    <a:avLst/>
                  </a:prstGeom>
                  <a:noFill/>
                  <a:ln w="6350" cmpd="sng">
                    <a:noFill/>
                    <a:prstDash val="dash"/>
                  </a:ln>
                </p:spPr>
                <p:txBody>
                  <a:bodyPr wrap="square" numCol="1" rtlCol="0">
                    <a:spAutoFit/>
                  </a:bodyPr>
                  <a:lstStyle/>
                  <a:p>
                    <a:pPr algn="ctr"/>
                    <a:r>
                      <a:rPr lang="en-US" sz="1100" dirty="0" smtClean="0">
                        <a:solidFill>
                          <a:srgbClr val="FFFFFF"/>
                        </a:solidFill>
                        <a:latin typeface="Futura-Condensed-Normal" pitchFamily="2" charset="0"/>
                        <a:cs typeface="Futura Condensed"/>
                      </a:rPr>
                      <a:t>ORANGE SQUARE,</a:t>
                    </a:r>
                    <a:br>
                      <a:rPr lang="en-US" sz="1100" dirty="0" smtClean="0">
                        <a:solidFill>
                          <a:srgbClr val="FFFFFF"/>
                        </a:solidFill>
                        <a:latin typeface="Futura-Condensed-Normal" pitchFamily="2" charset="0"/>
                        <a:cs typeface="Futura Condensed"/>
                      </a:rPr>
                    </a:br>
                    <a:r>
                      <a:rPr lang="en-US" sz="1100" dirty="0" smtClean="0">
                        <a:solidFill>
                          <a:srgbClr val="FFFFFF"/>
                        </a:solidFill>
                        <a:latin typeface="Futura-Condensed-Normal" pitchFamily="2" charset="0"/>
                        <a:cs typeface="Futura Condensed"/>
                      </a:rPr>
                      <a:t>PURPLE</a:t>
                    </a:r>
                    <a:br>
                      <a:rPr lang="en-US" sz="1100" dirty="0" smtClean="0">
                        <a:solidFill>
                          <a:srgbClr val="FFFFFF"/>
                        </a:solidFill>
                        <a:latin typeface="Futura-Condensed-Normal" pitchFamily="2" charset="0"/>
                        <a:cs typeface="Futura Condensed"/>
                      </a:rPr>
                    </a:br>
                    <a:r>
                      <a:rPr lang="en-US" sz="1100" dirty="0" smtClean="0">
                        <a:solidFill>
                          <a:srgbClr val="FFFFFF"/>
                        </a:solidFill>
                        <a:latin typeface="Futura-Condensed-Normal" pitchFamily="2" charset="0"/>
                        <a:cs typeface="Futura Condensed"/>
                      </a:rPr>
                      <a:t>CIRCLE</a:t>
                    </a:r>
                  </a:p>
                </p:txBody>
              </p:sp>
            </p:grpSp>
          </p:grpSp>
          <p:grpSp>
            <p:nvGrpSpPr>
              <p:cNvPr id="23" name="Group 22"/>
              <p:cNvGrpSpPr/>
              <p:nvPr/>
            </p:nvGrpSpPr>
            <p:grpSpPr>
              <a:xfrm>
                <a:off x="5236322" y="6847713"/>
                <a:ext cx="927787" cy="1839377"/>
                <a:chOff x="5465106" y="6847713"/>
                <a:chExt cx="1030874" cy="2043752"/>
              </a:xfrm>
            </p:grpSpPr>
            <p:sp>
              <p:nvSpPr>
                <p:cNvPr id="29" name="Rectangle 28"/>
                <p:cNvSpPr/>
                <p:nvPr/>
              </p:nvSpPr>
              <p:spPr>
                <a:xfrm>
                  <a:off x="5465106" y="8104925"/>
                  <a:ext cx="1030873" cy="786540"/>
                </a:xfrm>
                <a:prstGeom prst="rect">
                  <a:avLst/>
                </a:prstGeom>
              </p:spPr>
              <p:txBody>
                <a:bodyPr wrap="square">
                  <a:spAutoFit/>
                </a:bodyPr>
                <a:lstStyle/>
                <a:p>
                  <a:pPr algn="ctr"/>
                  <a:r>
                    <a:rPr lang="en-US" sz="1000" dirty="0">
                      <a:latin typeface="Futura-Condensed-Normal" pitchFamily="2" charset="0"/>
                      <a:cs typeface="Futura Condensed"/>
                    </a:rPr>
                    <a:t>Help</a:t>
                  </a:r>
                  <a:r>
                    <a:rPr lang="en-US" sz="1000" dirty="0" smtClean="0">
                      <a:latin typeface="Futura-Condensed-Normal" pitchFamily="2" charset="0"/>
                      <a:cs typeface="Futura Condensed"/>
                    </a:rPr>
                    <a:t>!</a:t>
                  </a:r>
                  <a:br>
                    <a:rPr lang="en-US" sz="1000" dirty="0" smtClean="0">
                      <a:latin typeface="Futura-Condensed-Normal" pitchFamily="2" charset="0"/>
                      <a:cs typeface="Futura Condensed"/>
                    </a:rPr>
                  </a:br>
                  <a:r>
                    <a:rPr lang="en-US" sz="1000" dirty="0" smtClean="0">
                      <a:latin typeface="Futura-Condensed-Normal" pitchFamily="2" charset="0"/>
                      <a:cs typeface="Futura Condensed"/>
                    </a:rPr>
                    <a:t>Can </a:t>
                  </a:r>
                  <a:r>
                    <a:rPr lang="en-US" sz="1000" dirty="0">
                      <a:latin typeface="Futura-Condensed-Normal" pitchFamily="2" charset="0"/>
                      <a:cs typeface="Futura Condensed"/>
                    </a:rPr>
                    <a:t>you debug these five Scratch programs?</a:t>
                  </a:r>
                </a:p>
              </p:txBody>
            </p:sp>
            <p:grpSp>
              <p:nvGrpSpPr>
                <p:cNvPr id="30" name="Group 29"/>
                <p:cNvGrpSpPr/>
                <p:nvPr/>
              </p:nvGrpSpPr>
              <p:grpSpPr>
                <a:xfrm>
                  <a:off x="5465107" y="6847713"/>
                  <a:ext cx="1030873" cy="975086"/>
                  <a:chOff x="5465107" y="6847713"/>
                  <a:chExt cx="1030873" cy="975086"/>
                </a:xfrm>
              </p:grpSpPr>
              <p:sp>
                <p:nvSpPr>
                  <p:cNvPr id="31" name="Teardrop 30"/>
                  <p:cNvSpPr/>
                  <p:nvPr/>
                </p:nvSpPr>
                <p:spPr>
                  <a:xfrm rot="8075815">
                    <a:off x="5493000" y="6847712"/>
                    <a:ext cx="975086" cy="975087"/>
                  </a:xfrm>
                  <a:prstGeom prst="teardrop">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2" name="TextBox 31"/>
                  <p:cNvSpPr txBox="1"/>
                  <p:nvPr/>
                </p:nvSpPr>
                <p:spPr>
                  <a:xfrm>
                    <a:off x="5465107" y="7175324"/>
                    <a:ext cx="1030873" cy="307777"/>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DEBUG IT!</a:t>
                    </a:r>
                  </a:p>
                </p:txBody>
              </p:sp>
            </p:grpSp>
          </p:grpSp>
          <p:grpSp>
            <p:nvGrpSpPr>
              <p:cNvPr id="24" name="Group 23"/>
              <p:cNvGrpSpPr/>
              <p:nvPr/>
            </p:nvGrpSpPr>
            <p:grpSpPr>
              <a:xfrm>
                <a:off x="4060679" y="6847713"/>
                <a:ext cx="927787" cy="2147154"/>
                <a:chOff x="4253209" y="6847713"/>
                <a:chExt cx="1030874" cy="2385726"/>
              </a:xfrm>
            </p:grpSpPr>
            <p:grpSp>
              <p:nvGrpSpPr>
                <p:cNvPr id="25" name="Group 24"/>
                <p:cNvGrpSpPr/>
                <p:nvPr/>
              </p:nvGrpSpPr>
              <p:grpSpPr>
                <a:xfrm>
                  <a:off x="4253210" y="6847713"/>
                  <a:ext cx="1030873" cy="975087"/>
                  <a:chOff x="4253210" y="6847713"/>
                  <a:chExt cx="1030873" cy="975087"/>
                </a:xfrm>
              </p:grpSpPr>
              <p:sp>
                <p:nvSpPr>
                  <p:cNvPr id="27" name="Teardrop 26"/>
                  <p:cNvSpPr/>
                  <p:nvPr/>
                </p:nvSpPr>
                <p:spPr>
                  <a:xfrm rot="8075815">
                    <a:off x="4281103" y="6847713"/>
                    <a:ext cx="975087" cy="975088"/>
                  </a:xfrm>
                  <a:prstGeom prst="teardrop">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28" name="TextBox 27"/>
                  <p:cNvSpPr txBox="1"/>
                  <p:nvPr/>
                </p:nvSpPr>
                <p:spPr>
                  <a:xfrm>
                    <a:off x="4253210" y="7175323"/>
                    <a:ext cx="1030873" cy="307777"/>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IT’S ALIVE!</a:t>
                    </a:r>
                  </a:p>
                </p:txBody>
              </p:sp>
            </p:grpSp>
            <p:sp>
              <p:nvSpPr>
                <p:cNvPr id="26" name="Rectangle 25"/>
                <p:cNvSpPr/>
                <p:nvPr/>
              </p:nvSpPr>
              <p:spPr>
                <a:xfrm>
                  <a:off x="4253209" y="8104925"/>
                  <a:ext cx="1030873" cy="1128514"/>
                </a:xfrm>
                <a:prstGeom prst="rect">
                  <a:avLst/>
                </a:prstGeom>
              </p:spPr>
              <p:txBody>
                <a:bodyPr wrap="square">
                  <a:spAutoFit/>
                </a:bodyPr>
                <a:lstStyle/>
                <a:p>
                  <a:pPr algn="ctr"/>
                  <a:r>
                    <a:rPr lang="en-US" sz="1000" dirty="0">
                      <a:latin typeface="Futura-Condensed-Normal" pitchFamily="2" charset="0"/>
                      <a:cs typeface="Futura Condensed"/>
                    </a:rPr>
                    <a:t>Can you </a:t>
                  </a:r>
                  <a:r>
                    <a:rPr lang="en-US" sz="1000" dirty="0" smtClean="0">
                      <a:latin typeface="Futura-Condensed-Normal" pitchFamily="2" charset="0"/>
                      <a:cs typeface="Futura Condensed"/>
                    </a:rPr>
                    <a:t/>
                  </a:r>
                  <a:br>
                    <a:rPr lang="en-US" sz="1000" dirty="0" smtClean="0">
                      <a:latin typeface="Futura-Condensed-Normal" pitchFamily="2" charset="0"/>
                      <a:cs typeface="Futura Condensed"/>
                    </a:rPr>
                  </a:br>
                  <a:r>
                    <a:rPr lang="en-US" sz="1000" dirty="0" smtClean="0">
                      <a:latin typeface="Futura-Condensed-Normal" pitchFamily="2" charset="0"/>
                      <a:cs typeface="Futura Condensed"/>
                    </a:rPr>
                    <a:t>animate </a:t>
                  </a:r>
                  <a:r>
                    <a:rPr lang="en-US" sz="1000" dirty="0">
                      <a:latin typeface="Futura-Condensed-Normal" pitchFamily="2" charset="0"/>
                      <a:cs typeface="Futura Condensed"/>
                    </a:rPr>
                    <a:t>it? Experiment with multiple costumes to bring an image to life.</a:t>
                  </a:r>
                </a:p>
              </p:txBody>
            </p:sp>
          </p:grpSp>
        </p:grpSp>
        <p:grpSp>
          <p:nvGrpSpPr>
            <p:cNvPr id="14" name="Group 13"/>
            <p:cNvGrpSpPr/>
            <p:nvPr/>
          </p:nvGrpSpPr>
          <p:grpSpPr>
            <a:xfrm>
              <a:off x="6413859" y="7306475"/>
              <a:ext cx="927787" cy="2147154"/>
              <a:chOff x="6413859" y="7333121"/>
              <a:chExt cx="927787" cy="2147154"/>
            </a:xfrm>
          </p:grpSpPr>
          <p:sp>
            <p:nvSpPr>
              <p:cNvPr id="15" name="Rectangle 14"/>
              <p:cNvSpPr/>
              <p:nvPr/>
            </p:nvSpPr>
            <p:spPr>
              <a:xfrm>
                <a:off x="6413859" y="8464612"/>
                <a:ext cx="927786" cy="1015663"/>
              </a:xfrm>
              <a:prstGeom prst="rect">
                <a:avLst/>
              </a:prstGeom>
            </p:spPr>
            <p:txBody>
              <a:bodyPr wrap="square">
                <a:spAutoFit/>
              </a:bodyPr>
              <a:lstStyle/>
              <a:p>
                <a:pPr algn="ctr"/>
                <a:r>
                  <a:rPr lang="en-US" sz="1000" dirty="0" smtClean="0">
                    <a:latin typeface="Futura-Condensed-Normal" pitchFamily="2" charset="0"/>
                    <a:cs typeface="Futura Condensed"/>
                  </a:rPr>
                  <a:t>How can you combine animation with music to create your own </a:t>
                </a:r>
                <a:br>
                  <a:rPr lang="en-US" sz="1000" dirty="0" smtClean="0">
                    <a:latin typeface="Futura-Condensed-Normal" pitchFamily="2" charset="0"/>
                    <a:cs typeface="Futura Condensed"/>
                  </a:rPr>
                </a:br>
                <a:r>
                  <a:rPr lang="en-US" sz="1000" dirty="0" smtClean="0">
                    <a:latin typeface="Futura-Condensed-Normal" pitchFamily="2" charset="0"/>
                    <a:cs typeface="Futura Condensed"/>
                  </a:rPr>
                  <a:t>Scratch-inspired music video?</a:t>
                </a:r>
                <a:endParaRPr lang="en-US" sz="1000" dirty="0">
                  <a:latin typeface="Futura-Condensed-Normal" pitchFamily="2" charset="0"/>
                  <a:cs typeface="Futura Condensed"/>
                </a:endParaRPr>
              </a:p>
            </p:txBody>
          </p:sp>
          <p:sp>
            <p:nvSpPr>
              <p:cNvPr id="16" name="Teardrop 15"/>
              <p:cNvSpPr/>
              <p:nvPr/>
            </p:nvSpPr>
            <p:spPr>
              <a:xfrm rot="8075815">
                <a:off x="6438964" y="7333120"/>
                <a:ext cx="877577" cy="877579"/>
              </a:xfrm>
              <a:prstGeom prst="teardrop">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17" name="TextBox 16"/>
              <p:cNvSpPr txBox="1"/>
              <p:nvPr/>
            </p:nvSpPr>
            <p:spPr>
              <a:xfrm>
                <a:off x="6413860" y="7627971"/>
                <a:ext cx="927786" cy="276999"/>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MUSIC VIDEO</a:t>
                </a:r>
              </a:p>
            </p:txBody>
          </p:sp>
        </p:grpSp>
      </p:grpSp>
      <p:grpSp>
        <p:nvGrpSpPr>
          <p:cNvPr id="185" name="Group 184"/>
          <p:cNvGrpSpPr/>
          <p:nvPr/>
        </p:nvGrpSpPr>
        <p:grpSpPr>
          <a:xfrm>
            <a:off x="994173" y="6310986"/>
            <a:ext cx="6476539" cy="403903"/>
            <a:chOff x="994173" y="6310986"/>
            <a:chExt cx="6476539" cy="403903"/>
          </a:xfrm>
        </p:grpSpPr>
        <p:grpSp>
          <p:nvGrpSpPr>
            <p:cNvPr id="181" name="Group 180"/>
            <p:cNvGrpSpPr/>
            <p:nvPr/>
          </p:nvGrpSpPr>
          <p:grpSpPr>
            <a:xfrm>
              <a:off x="5385514" y="6310986"/>
              <a:ext cx="633507" cy="403903"/>
              <a:chOff x="5385514" y="6310986"/>
              <a:chExt cx="633507" cy="403903"/>
            </a:xfrm>
          </p:grpSpPr>
          <p:cxnSp>
            <p:nvCxnSpPr>
              <p:cNvPr id="149" name="Straight Connector 148"/>
              <p:cNvCxnSpPr/>
              <p:nvPr/>
            </p:nvCxnSpPr>
            <p:spPr>
              <a:xfrm flipH="1" flipV="1">
                <a:off x="5705561" y="6533141"/>
                <a:ext cx="3775" cy="181748"/>
              </a:xfrm>
              <a:prstGeom prst="line">
                <a:avLst/>
              </a:prstGeom>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sp>
            <p:nvSpPr>
              <p:cNvPr id="150" name="Rectangle 149"/>
              <p:cNvSpPr/>
              <p:nvPr/>
            </p:nvSpPr>
            <p:spPr>
              <a:xfrm>
                <a:off x="5385514" y="6310986"/>
                <a:ext cx="633507" cy="253916"/>
              </a:xfrm>
              <a:prstGeom prst="rect">
                <a:avLst/>
              </a:prstGeom>
            </p:spPr>
            <p:txBody>
              <a:bodyPr wrap="none">
                <a:spAutoFit/>
              </a:bodyPr>
              <a:lstStyle/>
              <a:p>
                <a:pPr algn="ctr"/>
                <a:r>
                  <a:rPr lang="en-US" sz="1050" dirty="0" smtClean="0">
                    <a:latin typeface="Futura-Condensed-Normal" pitchFamily="2" charset="0"/>
                    <a:cs typeface="Futura Condensed"/>
                  </a:rPr>
                  <a:t>SESSION 4</a:t>
                </a:r>
                <a:endParaRPr lang="en-US" sz="1050" dirty="0">
                  <a:latin typeface="Futura-Condensed-Normal" pitchFamily="2" charset="0"/>
                </a:endParaRPr>
              </a:p>
            </p:txBody>
          </p:sp>
        </p:grpSp>
        <p:grpSp>
          <p:nvGrpSpPr>
            <p:cNvPr id="11" name="Group 10"/>
            <p:cNvGrpSpPr/>
            <p:nvPr/>
          </p:nvGrpSpPr>
          <p:grpSpPr>
            <a:xfrm>
              <a:off x="994173" y="6310986"/>
              <a:ext cx="1186386" cy="403903"/>
              <a:chOff x="3490350" y="7023818"/>
              <a:chExt cx="1186386" cy="403903"/>
            </a:xfrm>
          </p:grpSpPr>
          <p:cxnSp>
            <p:nvCxnSpPr>
              <p:cNvPr id="61" name="Straight Connector 60"/>
              <p:cNvCxnSpPr/>
              <p:nvPr/>
            </p:nvCxnSpPr>
            <p:spPr>
              <a:xfrm flipH="1" flipV="1">
                <a:off x="3490350" y="7146674"/>
                <a:ext cx="3775" cy="281047"/>
              </a:xfrm>
              <a:prstGeom prst="line">
                <a:avLst/>
              </a:prstGeom>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flipH="1" flipV="1">
                <a:off x="4672961" y="7146675"/>
                <a:ext cx="3775" cy="281046"/>
              </a:xfrm>
              <a:prstGeom prst="line">
                <a:avLst/>
              </a:prstGeom>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a:off x="3490350" y="7154071"/>
                <a:ext cx="1186386" cy="0"/>
              </a:xfrm>
              <a:prstGeom prst="line">
                <a:avLst/>
              </a:prstGeom>
              <a:ln w="12700" cmpd="sng">
                <a:solidFill>
                  <a:schemeClr val="tx1"/>
                </a:solidFill>
              </a:ln>
            </p:spPr>
            <p:style>
              <a:lnRef idx="1">
                <a:schemeClr val="dk1"/>
              </a:lnRef>
              <a:fillRef idx="0">
                <a:schemeClr val="dk1"/>
              </a:fillRef>
              <a:effectRef idx="0">
                <a:schemeClr val="dk1"/>
              </a:effectRef>
              <a:fontRef idx="minor">
                <a:schemeClr val="tx1"/>
              </a:fontRef>
            </p:style>
          </p:cxnSp>
          <p:sp>
            <p:nvSpPr>
              <p:cNvPr id="64" name="Rectangle 63"/>
              <p:cNvSpPr/>
              <p:nvPr/>
            </p:nvSpPr>
            <p:spPr>
              <a:xfrm>
                <a:off x="3771249" y="7023818"/>
                <a:ext cx="624587" cy="253916"/>
              </a:xfrm>
              <a:prstGeom prst="rect">
                <a:avLst/>
              </a:prstGeom>
              <a:solidFill>
                <a:srgbClr val="FFFFFF"/>
              </a:solidFill>
            </p:spPr>
            <p:txBody>
              <a:bodyPr wrap="none">
                <a:spAutoFit/>
              </a:bodyPr>
              <a:lstStyle/>
              <a:p>
                <a:pPr algn="ctr"/>
                <a:r>
                  <a:rPr lang="en-US" sz="1050" dirty="0">
                    <a:latin typeface="Futura-Condensed-Normal" pitchFamily="2" charset="0"/>
                    <a:cs typeface="Futura Condensed"/>
                  </a:rPr>
                  <a:t>SESSION </a:t>
                </a:r>
                <a:r>
                  <a:rPr lang="en-US" sz="1050" dirty="0" smtClean="0">
                    <a:latin typeface="Futura-Condensed-Normal" pitchFamily="2" charset="0"/>
                    <a:cs typeface="Futura Condensed"/>
                  </a:rPr>
                  <a:t>1</a:t>
                </a:r>
                <a:endParaRPr lang="en-US" sz="1050" dirty="0">
                  <a:latin typeface="Futura-Condensed-Normal" pitchFamily="2" charset="0"/>
                </a:endParaRPr>
              </a:p>
            </p:txBody>
          </p:sp>
        </p:grpSp>
        <p:grpSp>
          <p:nvGrpSpPr>
            <p:cNvPr id="179" name="Group 178"/>
            <p:cNvGrpSpPr/>
            <p:nvPr/>
          </p:nvGrpSpPr>
          <p:grpSpPr>
            <a:xfrm>
              <a:off x="3046196" y="6310986"/>
              <a:ext cx="624587" cy="403903"/>
              <a:chOff x="3046196" y="6310986"/>
              <a:chExt cx="624587" cy="403903"/>
            </a:xfrm>
          </p:grpSpPr>
          <p:cxnSp>
            <p:nvCxnSpPr>
              <p:cNvPr id="153" name="Straight Connector 152"/>
              <p:cNvCxnSpPr/>
              <p:nvPr/>
            </p:nvCxnSpPr>
            <p:spPr>
              <a:xfrm flipH="1" flipV="1">
                <a:off x="3354715" y="6533141"/>
                <a:ext cx="3775" cy="181748"/>
              </a:xfrm>
              <a:prstGeom prst="line">
                <a:avLst/>
              </a:prstGeom>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sp>
            <p:nvSpPr>
              <p:cNvPr id="154" name="Rectangle 153"/>
              <p:cNvSpPr/>
              <p:nvPr/>
            </p:nvSpPr>
            <p:spPr>
              <a:xfrm>
                <a:off x="3046196" y="6310986"/>
                <a:ext cx="624587" cy="253916"/>
              </a:xfrm>
              <a:prstGeom prst="rect">
                <a:avLst/>
              </a:prstGeom>
            </p:spPr>
            <p:txBody>
              <a:bodyPr wrap="none">
                <a:spAutoFit/>
              </a:bodyPr>
              <a:lstStyle/>
              <a:p>
                <a:pPr algn="ctr"/>
                <a:r>
                  <a:rPr lang="en-US" sz="1050" dirty="0">
                    <a:latin typeface="Futura-Condensed-Normal" pitchFamily="2" charset="0"/>
                    <a:cs typeface="Futura Condensed"/>
                  </a:rPr>
                  <a:t>SESSION </a:t>
                </a:r>
                <a:r>
                  <a:rPr lang="en-US" sz="1050" dirty="0" smtClean="0">
                    <a:latin typeface="Futura-Condensed-Normal" pitchFamily="2" charset="0"/>
                    <a:cs typeface="Futura Condensed"/>
                  </a:rPr>
                  <a:t>2</a:t>
                </a:r>
                <a:endParaRPr lang="en-US" sz="1050" dirty="0">
                  <a:latin typeface="Futura-Condensed-Normal" pitchFamily="2" charset="0"/>
                </a:endParaRPr>
              </a:p>
            </p:txBody>
          </p:sp>
        </p:grpSp>
        <p:grpSp>
          <p:nvGrpSpPr>
            <p:cNvPr id="180" name="Group 179"/>
            <p:cNvGrpSpPr/>
            <p:nvPr/>
          </p:nvGrpSpPr>
          <p:grpSpPr>
            <a:xfrm>
              <a:off x="4223222" y="6310986"/>
              <a:ext cx="624587" cy="403903"/>
              <a:chOff x="4223222" y="6310986"/>
              <a:chExt cx="624587" cy="403903"/>
            </a:xfrm>
          </p:grpSpPr>
          <p:cxnSp>
            <p:nvCxnSpPr>
              <p:cNvPr id="155" name="Straight Connector 154"/>
              <p:cNvCxnSpPr/>
              <p:nvPr/>
            </p:nvCxnSpPr>
            <p:spPr>
              <a:xfrm flipH="1" flipV="1">
                <a:off x="4531741" y="6533141"/>
                <a:ext cx="3775" cy="181748"/>
              </a:xfrm>
              <a:prstGeom prst="line">
                <a:avLst/>
              </a:prstGeom>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sp>
            <p:nvSpPr>
              <p:cNvPr id="156" name="Rectangle 155"/>
              <p:cNvSpPr/>
              <p:nvPr/>
            </p:nvSpPr>
            <p:spPr>
              <a:xfrm>
                <a:off x="4223222" y="6310986"/>
                <a:ext cx="624587" cy="253916"/>
              </a:xfrm>
              <a:prstGeom prst="rect">
                <a:avLst/>
              </a:prstGeom>
            </p:spPr>
            <p:txBody>
              <a:bodyPr wrap="none">
                <a:spAutoFit/>
              </a:bodyPr>
              <a:lstStyle/>
              <a:p>
                <a:pPr algn="ctr"/>
                <a:r>
                  <a:rPr lang="en-US" sz="1050" dirty="0">
                    <a:latin typeface="Futura-Condensed-Normal" pitchFamily="2" charset="0"/>
                    <a:cs typeface="Futura Condensed"/>
                  </a:rPr>
                  <a:t>SESSION 3</a:t>
                </a:r>
                <a:endParaRPr lang="en-US" sz="1050" dirty="0">
                  <a:latin typeface="Futura-Condensed-Normal" pitchFamily="2" charset="0"/>
                </a:endParaRPr>
              </a:p>
            </p:txBody>
          </p:sp>
        </p:grpSp>
        <p:grpSp>
          <p:nvGrpSpPr>
            <p:cNvPr id="184" name="Group 183"/>
            <p:cNvGrpSpPr/>
            <p:nvPr/>
          </p:nvGrpSpPr>
          <p:grpSpPr>
            <a:xfrm>
              <a:off x="6281348" y="6310986"/>
              <a:ext cx="1189364" cy="403903"/>
              <a:chOff x="6281348" y="6310986"/>
              <a:chExt cx="1189364" cy="403903"/>
            </a:xfrm>
          </p:grpSpPr>
          <p:cxnSp>
            <p:nvCxnSpPr>
              <p:cNvPr id="182" name="Straight Connector 181"/>
              <p:cNvCxnSpPr/>
              <p:nvPr/>
            </p:nvCxnSpPr>
            <p:spPr>
              <a:xfrm flipH="1" flipV="1">
                <a:off x="6889692" y="6533141"/>
                <a:ext cx="3775" cy="181748"/>
              </a:xfrm>
              <a:prstGeom prst="line">
                <a:avLst/>
              </a:prstGeom>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sp>
            <p:nvSpPr>
              <p:cNvPr id="183" name="Rectangle 182"/>
              <p:cNvSpPr/>
              <p:nvPr/>
            </p:nvSpPr>
            <p:spPr>
              <a:xfrm>
                <a:off x="6281348" y="6310986"/>
                <a:ext cx="1189364" cy="253916"/>
              </a:xfrm>
              <a:prstGeom prst="rect">
                <a:avLst/>
              </a:prstGeom>
            </p:spPr>
            <p:txBody>
              <a:bodyPr wrap="none">
                <a:spAutoFit/>
              </a:bodyPr>
              <a:lstStyle/>
              <a:p>
                <a:pPr algn="ctr"/>
                <a:r>
                  <a:rPr lang="en-US" sz="1050" dirty="0" smtClean="0">
                    <a:latin typeface="Futura-Condensed-Normal" pitchFamily="2" charset="0"/>
                    <a:cs typeface="Futura Condensed"/>
                  </a:rPr>
                  <a:t>SESSION 4 &amp; SESSION 5</a:t>
                </a:r>
                <a:endParaRPr lang="en-US" sz="1050" dirty="0">
                  <a:latin typeface="Futura-Condensed-Normal" pitchFamily="2" charset="0"/>
                </a:endParaRPr>
              </a:p>
            </p:txBody>
          </p:sp>
        </p:grpSp>
      </p:grpSp>
      <p:pic>
        <p:nvPicPr>
          <p:cNvPr id="70" name="Picture 69" descr="Screen Shot 2014-06-02 at 7.09.00 PM.png"/>
          <p:cNvPicPr>
            <a:picLocks noChangeAspect="1"/>
          </p:cNvPicPr>
          <p:nvPr/>
        </p:nvPicPr>
        <p:blipFill rotWithShape="1">
          <a:blip r:embed="rId2">
            <a:extLst>
              <a:ext uri="{28A0092B-C50C-407E-A947-70E740481C1C}">
                <a14:useLocalDpi xmlns:a14="http://schemas.microsoft.com/office/drawing/2010/main" xmlns="" val="0"/>
              </a:ext>
            </a:extLst>
          </a:blip>
          <a:srcRect t="9707" b="184"/>
          <a:stretch/>
        </p:blipFill>
        <p:spPr>
          <a:xfrm>
            <a:off x="455105" y="1704631"/>
            <a:ext cx="3344847" cy="2486868"/>
          </a:xfrm>
          <a:prstGeom prst="rect">
            <a:avLst/>
          </a:prstGeom>
        </p:spPr>
      </p:pic>
      <p:sp>
        <p:nvSpPr>
          <p:cNvPr id="60" name="Slide Number Placeholder 2"/>
          <p:cNvSpPr txBox="1">
            <a:spLocks/>
          </p:cNvSpPr>
          <p:nvPr/>
        </p:nvSpPr>
        <p:spPr>
          <a:xfrm>
            <a:off x="3887162" y="9517906"/>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latin typeface="Futura-Condensed-Normal" pitchFamily="2" charset="0"/>
              </a:rPr>
              <a:t>41</a:t>
            </a:r>
            <a:endParaRPr lang="en-US" dirty="0">
              <a:latin typeface="Futura-Condensed-Normal" pitchFamily="2" charset="0"/>
            </a:endParaRPr>
          </a:p>
        </p:txBody>
      </p:sp>
      <p:grpSp>
        <p:nvGrpSpPr>
          <p:cNvPr id="3" name="Group 2"/>
          <p:cNvGrpSpPr/>
          <p:nvPr/>
        </p:nvGrpSpPr>
        <p:grpSpPr>
          <a:xfrm>
            <a:off x="-1" y="5259237"/>
            <a:ext cx="7582143" cy="479582"/>
            <a:chOff x="-1" y="5259237"/>
            <a:chExt cx="7582143" cy="479582"/>
          </a:xfrm>
        </p:grpSpPr>
        <p:sp>
          <p:nvSpPr>
            <p:cNvPr id="66" name="Rectangle 13"/>
            <p:cNvSpPr/>
            <p:nvPr/>
          </p:nvSpPr>
          <p:spPr>
            <a:xfrm>
              <a:off x="-1" y="5259237"/>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7" name="TextBox 66"/>
            <p:cNvSpPr txBox="1"/>
            <p:nvPr/>
          </p:nvSpPr>
          <p:spPr>
            <a:xfrm>
              <a:off x="5223496" y="5259237"/>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POSSIBLE PATH</a:t>
              </a:r>
              <a:endParaRPr lang="en-US" sz="2400" dirty="0">
                <a:solidFill>
                  <a:schemeClr val="bg1"/>
                </a:solidFill>
                <a:latin typeface="Futura-Condensed-Normal" pitchFamily="2" charset="0"/>
                <a:cs typeface="Futura Condensed"/>
              </a:endParaRPr>
            </a:p>
          </p:txBody>
        </p:sp>
      </p:grpSp>
      <p:grpSp>
        <p:nvGrpSpPr>
          <p:cNvPr id="2" name="Group 1"/>
          <p:cNvGrpSpPr/>
          <p:nvPr/>
        </p:nvGrpSpPr>
        <p:grpSpPr>
          <a:xfrm>
            <a:off x="-1" y="672989"/>
            <a:ext cx="7582143" cy="479582"/>
            <a:chOff x="-1" y="672989"/>
            <a:chExt cx="7582143" cy="479582"/>
          </a:xfrm>
        </p:grpSpPr>
        <p:sp>
          <p:nvSpPr>
            <p:cNvPr id="69" name="Rectangle 13"/>
            <p:cNvSpPr/>
            <p:nvPr/>
          </p:nvSpPr>
          <p:spPr>
            <a:xfrm>
              <a:off x="-1" y="672989"/>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77" name="TextBox 76"/>
            <p:cNvSpPr txBox="1"/>
            <p:nvPr/>
          </p:nvSpPr>
          <p:spPr>
            <a:xfrm>
              <a:off x="3705348" y="672989"/>
              <a:ext cx="3629098"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CHOOSE YOUR OWN ADVENTURE</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19748889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57995" y="2830659"/>
            <a:ext cx="3324338" cy="4191263"/>
            <a:chOff x="422410" y="2830659"/>
            <a:chExt cx="3324338" cy="4191263"/>
          </a:xfrm>
        </p:grpSpPr>
        <p:sp>
          <p:nvSpPr>
            <p:cNvPr id="14" name="TextBox 13"/>
            <p:cNvSpPr txBox="1"/>
            <p:nvPr/>
          </p:nvSpPr>
          <p:spPr>
            <a:xfrm>
              <a:off x="515544" y="3328603"/>
              <a:ext cx="3231204" cy="3693319"/>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a:latin typeface="Futura-Condensed-Normal" pitchFamily="2" charset="0"/>
                  <a:cs typeface="Futura Condensed"/>
                </a:rPr>
                <a:t>Optionally, </a:t>
              </a:r>
              <a:r>
                <a:rPr lang="en-US" sz="1200" spc="-20" dirty="0" smtClean="0">
                  <a:latin typeface="Futura-Condensed-Normal" pitchFamily="2" charset="0"/>
                  <a:cs typeface="Futura Condensed"/>
                </a:rPr>
                <a:t>have a </a:t>
              </a:r>
              <a:r>
                <a:rPr lang="en-US" sz="1200" spc="-20" dirty="0">
                  <a:latin typeface="Futura-Condensed-Normal" pitchFamily="2" charset="0"/>
                  <a:cs typeface="Futura Condensed"/>
                </a:rPr>
                <a:t>projector </a:t>
              </a:r>
              <a:r>
                <a:rPr lang="en-US" sz="1200" spc="-20" dirty="0" smtClean="0">
                  <a:latin typeface="Futura-Condensed-Normal" pitchFamily="2" charset="0"/>
                  <a:cs typeface="Futura Condensed"/>
                </a:rPr>
                <a:t>connected to a computer </a:t>
              </a:r>
              <a:r>
                <a:rPr lang="en-US" sz="1200" spc="-20" dirty="0">
                  <a:latin typeface="Futura-Condensed-Normal" pitchFamily="2" charset="0"/>
                  <a:cs typeface="Futura Condensed"/>
                </a:rPr>
                <a:t>with Scratch open to display </a:t>
              </a:r>
              <a:r>
                <a:rPr lang="en-US" sz="1200" spc="-20" dirty="0" smtClean="0">
                  <a:latin typeface="Futura-Condensed-Normal" pitchFamily="2" charset="0"/>
                  <a:cs typeface="Futura Condensed"/>
                </a:rPr>
                <a:t>which blocks and scripts will be performed.</a:t>
              </a:r>
            </a:p>
            <a:p>
              <a:endParaRPr lang="en-US" sz="600" dirty="0" smtClean="0">
                <a:latin typeface="Futura-Condensed-Normal" pitchFamily="2" charset="0"/>
                <a:cs typeface="Futura Condensed"/>
              </a:endParaRPr>
            </a:p>
            <a:p>
              <a:pPr marL="171450" indent="-171450">
                <a:buFont typeface="Wingdings" charset="2"/>
                <a:buChar char="q"/>
              </a:pPr>
              <a:r>
                <a:rPr lang="en-US" sz="1200" spc="-20" dirty="0">
                  <a:latin typeface="Futura-Condensed-Normal" pitchFamily="2" charset="0"/>
                  <a:cs typeface="Futura Condensed"/>
                </a:rPr>
                <a:t>Ask for two </a:t>
              </a:r>
              <a:r>
                <a:rPr lang="en-US" sz="1200" spc="-20" dirty="0" smtClean="0">
                  <a:latin typeface="Futura-Condensed-Normal" pitchFamily="2" charset="0"/>
                  <a:cs typeface="Futura Condensed"/>
                </a:rPr>
                <a:t>volunteers</a:t>
              </a:r>
              <a:r>
                <a:rPr lang="en-US" sz="1200" spc="-10" dirty="0" smtClean="0">
                  <a:latin typeface="Futura-Condensed-Normal" pitchFamily="2" charset="0"/>
                  <a:cs typeface="Futura Condensed"/>
                </a:rPr>
                <a:t>.</a:t>
              </a: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Prompt the </a:t>
              </a:r>
              <a:r>
                <a:rPr lang="en-US" sz="1200" dirty="0">
                  <a:latin typeface="Futura-Condensed-Normal" pitchFamily="2" charset="0"/>
                  <a:cs typeface="Futura Condensed"/>
                </a:rPr>
                <a:t>two volunteers </a:t>
              </a:r>
              <a:r>
                <a:rPr lang="en-US" sz="1200" dirty="0" smtClean="0">
                  <a:latin typeface="Futura-Condensed-Normal" pitchFamily="2" charset="0"/>
                  <a:cs typeface="Futura Condensed"/>
                </a:rPr>
                <a:t>to act </a:t>
              </a:r>
              <a:r>
                <a:rPr lang="en-US" sz="1200" dirty="0">
                  <a:latin typeface="Futura-Condensed-Normal" pitchFamily="2" charset="0"/>
                  <a:cs typeface="Futura Condensed"/>
                </a:rPr>
                <a:t>out a series of instructions (either by “programming” the volunteers through the Scratch interface or through </a:t>
              </a:r>
              <a:r>
                <a:rPr lang="en-US" sz="1200" dirty="0" smtClean="0">
                  <a:latin typeface="Futura-Condensed-Normal" pitchFamily="2" charset="0"/>
                  <a:cs typeface="Futura Condensed"/>
                </a:rPr>
                <a:t>printed-out physical versions of </a:t>
              </a:r>
              <a:r>
                <a:rPr lang="en-US" sz="1200" dirty="0">
                  <a:latin typeface="Futura-Condensed-Normal" pitchFamily="2" charset="0"/>
                  <a:cs typeface="Futura Condensed"/>
                </a:rPr>
                <a:t>the Scratch blocks).</a:t>
              </a:r>
              <a:br>
                <a:rPr lang="en-US" sz="1200" dirty="0">
                  <a:latin typeface="Futura-Condensed-Normal" pitchFamily="2" charset="0"/>
                  <a:cs typeface="Futura Condensed"/>
                </a:rPr>
              </a:br>
              <a:r>
                <a:rPr lang="en-US" sz="1200" dirty="0">
                  <a:latin typeface="Futura-Condensed-Normal" pitchFamily="2" charset="0"/>
                  <a:cs typeface="Futura Condensed"/>
                </a:rPr>
                <a:t>- Have one person do one thing (like walk across the room).</a:t>
              </a:r>
              <a:br>
                <a:rPr lang="en-US" sz="1200" dirty="0">
                  <a:latin typeface="Futura-Condensed-Normal" pitchFamily="2" charset="0"/>
                  <a:cs typeface="Futura Condensed"/>
                </a:rPr>
              </a:br>
              <a:r>
                <a:rPr lang="en-US" sz="1200" dirty="0">
                  <a:latin typeface="Futura-Condensed-Normal" pitchFamily="2" charset="0"/>
                  <a:cs typeface="Futura Condensed"/>
                </a:rPr>
                <a:t>- </a:t>
              </a:r>
              <a:r>
                <a:rPr lang="en-US" sz="1200" spc="-10" dirty="0">
                  <a:latin typeface="Futura-Condensed-Normal" pitchFamily="2" charset="0"/>
                  <a:cs typeface="Futura Condensed"/>
                </a:rPr>
                <a:t>Have that person “</a:t>
              </a:r>
              <a:r>
                <a:rPr lang="en-US" sz="1200" spc="-10" dirty="0" smtClean="0">
                  <a:latin typeface="Futura-Condensed-Normal" pitchFamily="2" charset="0"/>
                  <a:cs typeface="Futura Condensed"/>
                </a:rPr>
                <a:t>reset”.</a:t>
              </a:r>
              <a:r>
                <a:rPr lang="en-US" sz="1200" spc="-10" dirty="0">
                  <a:latin typeface="Futura-Condensed-Normal" pitchFamily="2" charset="0"/>
                  <a:cs typeface="Futura Condensed"/>
                </a:rPr>
                <a:t/>
              </a:r>
              <a:br>
                <a:rPr lang="en-US" sz="1200" spc="-10" dirty="0">
                  <a:latin typeface="Futura-Condensed-Normal" pitchFamily="2" charset="0"/>
                  <a:cs typeface="Futura Condensed"/>
                </a:rPr>
              </a:br>
              <a:r>
                <a:rPr lang="en-US" sz="1200" spc="-10" dirty="0">
                  <a:latin typeface="Futura-Condensed-Normal" pitchFamily="2" charset="0"/>
                  <a:cs typeface="Futura Condensed"/>
                </a:rPr>
                <a:t>- Have that person do two things simultaneously (like walk across the room and talk).</a:t>
              </a:r>
              <a:br>
                <a:rPr lang="en-US" sz="1200" spc="-10" dirty="0">
                  <a:latin typeface="Futura-Condensed-Normal" pitchFamily="2" charset="0"/>
                  <a:cs typeface="Futura Condensed"/>
                </a:rPr>
              </a:br>
              <a:r>
                <a:rPr lang="en-US" sz="1200" spc="-10" dirty="0">
                  <a:latin typeface="Futura-Condensed-Normal" pitchFamily="2" charset="0"/>
                  <a:cs typeface="Futura Condensed"/>
                </a:rPr>
                <a:t>- Add the second person, by having the second person simultaneously (but independently) do a task, like talking.</a:t>
              </a:r>
              <a:br>
                <a:rPr lang="en-US" sz="1200" spc="-10" dirty="0">
                  <a:latin typeface="Futura-Condensed-Normal" pitchFamily="2" charset="0"/>
                  <a:cs typeface="Futura Condensed"/>
                </a:rPr>
              </a:br>
              <a:r>
                <a:rPr lang="en-US" sz="1200" spc="-10" dirty="0">
                  <a:latin typeface="Futura-Condensed-Normal" pitchFamily="2" charset="0"/>
                  <a:cs typeface="Futura Condensed"/>
                </a:rPr>
                <a:t>- Have the second person do a dependent task, like responding to the first person instead of talking </a:t>
              </a:r>
              <a:r>
                <a:rPr lang="en-US" sz="1200" spc="-10" dirty="0" smtClean="0">
                  <a:latin typeface="Futura-Condensed-Normal" pitchFamily="2" charset="0"/>
                  <a:cs typeface="Futura Condensed"/>
                </a:rPr>
                <a:t>over</a:t>
              </a:r>
              <a:r>
                <a:rPr lang="en-US" sz="1200" spc="-20" dirty="0" smtClean="0">
                  <a:latin typeface="Futura-Condensed-Normal" pitchFamily="2" charset="0"/>
                  <a:cs typeface="Futura Condensed"/>
                </a:rPr>
                <a:t>.</a:t>
              </a:r>
            </a:p>
            <a:p>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Reflect on the experience as a group to discuss the concepts of events and parallelism</a:t>
              </a:r>
              <a:r>
                <a:rPr lang="en-US" sz="1200" dirty="0">
                  <a:latin typeface="Futura-Condensed-Normal" pitchFamily="2" charset="0"/>
                  <a:cs typeface="Futura Condensed"/>
                </a:rPr>
                <a:t> </a:t>
              </a:r>
              <a:r>
                <a:rPr lang="en-US" sz="1200" dirty="0" smtClean="0">
                  <a:latin typeface="Futura-Condensed-Normal" pitchFamily="2" charset="0"/>
                  <a:cs typeface="Futura Condensed"/>
                </a:rPr>
                <a:t>using the reflection prompts to the right.</a:t>
              </a:r>
              <a:endParaRPr lang="en-US" sz="1200" spc="-10" dirty="0">
                <a:latin typeface="Futura-Condensed-Normal" pitchFamily="2" charset="0"/>
                <a:cs typeface="Futura Condensed"/>
              </a:endParaRPr>
            </a:p>
          </p:txBody>
        </p:sp>
        <p:sp>
          <p:nvSpPr>
            <p:cNvPr id="15" name="TextBox 14"/>
            <p:cNvSpPr txBox="1"/>
            <p:nvPr/>
          </p:nvSpPr>
          <p:spPr>
            <a:xfrm>
              <a:off x="422410"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4007796" y="2830659"/>
            <a:ext cx="3307404" cy="959609"/>
            <a:chOff x="4007796" y="2830659"/>
            <a:chExt cx="3307404" cy="959609"/>
          </a:xfrm>
        </p:grpSpPr>
        <p:sp>
          <p:nvSpPr>
            <p:cNvPr id="18" name="TextBox 17"/>
            <p:cNvSpPr txBox="1"/>
            <p:nvPr/>
          </p:nvSpPr>
          <p:spPr>
            <a:xfrm>
              <a:off x="4104914"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a:latin typeface="Futura-Condensed-Normal" pitchFamily="2" charset="0"/>
                  <a:cs typeface="Futura Condensed"/>
                </a:rPr>
                <a:t>p</a:t>
              </a:r>
              <a:r>
                <a:rPr lang="en-US" sz="1200" dirty="0" smtClean="0">
                  <a:latin typeface="Futura-Condensed-Normal" pitchFamily="2" charset="0"/>
                  <a:cs typeface="Futura Condensed"/>
                </a:rPr>
                <a:t>rojector (optional)</a:t>
              </a:r>
            </a:p>
            <a:p>
              <a:pPr marL="171450" indent="-171450">
                <a:buFont typeface="Wingdings" charset="2"/>
                <a:buChar char="q"/>
              </a:pPr>
              <a:r>
                <a:rPr lang="en-US" sz="1200" dirty="0">
                  <a:solidFill>
                    <a:srgbClr val="000000"/>
                  </a:solidFill>
                  <a:latin typeface="Futura-Condensed-Normal" pitchFamily="2" charset="0"/>
                  <a:cs typeface="Futura Condensed"/>
                </a:rPr>
                <a:t>p</a:t>
              </a:r>
              <a:r>
                <a:rPr lang="en-US" sz="1200" dirty="0" smtClean="0">
                  <a:solidFill>
                    <a:srgbClr val="000000"/>
                  </a:solidFill>
                  <a:latin typeface="Futura-Condensed-Normal" pitchFamily="2" charset="0"/>
                  <a:cs typeface="Futura Condensed"/>
                </a:rPr>
                <a:t>hysical Scratch blocks (optional)</a:t>
              </a:r>
            </a:p>
          </p:txBody>
        </p:sp>
        <p:sp>
          <p:nvSpPr>
            <p:cNvPr id="19" name="TextBox 18"/>
            <p:cNvSpPr txBox="1"/>
            <p:nvPr/>
          </p:nvSpPr>
          <p:spPr>
            <a:xfrm>
              <a:off x="4007796"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104914"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4007796" y="3899567"/>
            <a:ext cx="3307404" cy="1696156"/>
            <a:chOff x="3992282" y="2832776"/>
            <a:chExt cx="3307404" cy="1696156"/>
          </a:xfrm>
        </p:grpSpPr>
        <p:sp>
          <p:nvSpPr>
            <p:cNvPr id="84" name="TextBox 83"/>
            <p:cNvSpPr txBox="1"/>
            <p:nvPr/>
          </p:nvSpPr>
          <p:spPr>
            <a:xfrm>
              <a:off x="4089400" y="3328603"/>
              <a:ext cx="3117152" cy="1200329"/>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What are the different ways that actions were triggered?</a:t>
              </a:r>
            </a:p>
            <a:p>
              <a:pPr marL="171450" indent="-171450">
                <a:buFont typeface="Lucida Grande"/>
                <a:buChar char="+"/>
              </a:pPr>
              <a:r>
                <a:rPr lang="en-US" sz="1200" dirty="0">
                  <a:latin typeface="Futura-Condensed-Normal" pitchFamily="2" charset="0"/>
                  <a:cs typeface="Futura Condensed"/>
                </a:rPr>
                <a:t>What are the mechanisms for events in Scratch?</a:t>
              </a:r>
            </a:p>
            <a:p>
              <a:pPr marL="171450" indent="-171450">
                <a:buFont typeface="Lucida Grande"/>
                <a:buChar char="+"/>
              </a:pPr>
              <a:r>
                <a:rPr lang="en-US" sz="1200" dirty="0" smtClean="0">
                  <a:latin typeface="Futura-Condensed-Normal" pitchFamily="2" charset="0"/>
                  <a:cs typeface="Futura Condensed"/>
                </a:rPr>
                <a:t>What </a:t>
              </a:r>
              <a:r>
                <a:rPr lang="en-US" sz="1200" dirty="0">
                  <a:latin typeface="Futura-Condensed-Normal" pitchFamily="2" charset="0"/>
                  <a:cs typeface="Futura Condensed"/>
                </a:rPr>
                <a:t>were the different ways in which things were happening at the same time?</a:t>
              </a:r>
            </a:p>
            <a:p>
              <a:pPr marL="171450" indent="-171450">
                <a:buFont typeface="Lucida Grande"/>
                <a:buChar char="+"/>
              </a:pPr>
              <a:r>
                <a:rPr lang="en-US" sz="1200" dirty="0" smtClean="0">
                  <a:latin typeface="Futura-Condensed-Normal" pitchFamily="2" charset="0"/>
                  <a:cs typeface="Futura Condensed"/>
                </a:rPr>
                <a:t>What </a:t>
              </a:r>
              <a:r>
                <a:rPr lang="en-US" sz="1200" dirty="0">
                  <a:latin typeface="Futura-Condensed-Normal" pitchFamily="2" charset="0"/>
                  <a:cs typeface="Futura Condensed"/>
                </a:rPr>
                <a:t>are the mechanisms that enable parallelism in Scratch</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85" name="TextBox 8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86" name="Straight Connector 8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p:cNvGrpSpPr/>
          <p:nvPr/>
        </p:nvGrpSpPr>
        <p:grpSpPr>
          <a:xfrm>
            <a:off x="4007796" y="5709126"/>
            <a:ext cx="3307404" cy="957492"/>
            <a:chOff x="3992282" y="2832776"/>
            <a:chExt cx="3307404" cy="957492"/>
          </a:xfrm>
        </p:grpSpPr>
        <p:sp>
          <p:nvSpPr>
            <p:cNvPr id="88" name="TextBox 87"/>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Can students explain what events and parallelism are and how they work in Scratch?</a:t>
              </a:r>
              <a:endParaRPr lang="en-US" sz="1200" dirty="0">
                <a:latin typeface="Futura-Condensed-Normal" pitchFamily="2" charset="0"/>
                <a:cs typeface="Futura Condensed"/>
              </a:endParaRPr>
            </a:p>
          </p:txBody>
        </p:sp>
        <p:sp>
          <p:nvSpPr>
            <p:cNvPr id="89" name="TextBox 8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90" name="Straight Connector 8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457995" y="7630731"/>
            <a:ext cx="6857205" cy="352518"/>
            <a:chOff x="457995" y="7630731"/>
            <a:chExt cx="6857205" cy="352518"/>
          </a:xfrm>
        </p:grpSpPr>
        <p:sp>
          <p:nvSpPr>
            <p:cNvPr id="44" name="TextBox 43"/>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46" name="Straight Connector 45"/>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48" name="Straight Connector 47"/>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49" name="Group 48"/>
          <p:cNvGrpSpPr/>
          <p:nvPr/>
        </p:nvGrpSpPr>
        <p:grpSpPr>
          <a:xfrm>
            <a:off x="4104914" y="8217641"/>
            <a:ext cx="3117152" cy="1158779"/>
            <a:chOff x="3746748" y="8217641"/>
            <a:chExt cx="3475318" cy="1158779"/>
          </a:xfrm>
        </p:grpSpPr>
        <p:sp>
          <p:nvSpPr>
            <p:cNvPr id="51" name="TextBox 50"/>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53" name="Group 52"/>
            <p:cNvGrpSpPr/>
            <p:nvPr/>
          </p:nvGrpSpPr>
          <p:grpSpPr>
            <a:xfrm>
              <a:off x="4076948" y="8385986"/>
              <a:ext cx="3145118" cy="883399"/>
              <a:chOff x="3891832" y="8385983"/>
              <a:chExt cx="3321768" cy="883398"/>
            </a:xfrm>
          </p:grpSpPr>
          <p:cxnSp>
            <p:nvCxnSpPr>
              <p:cNvPr id="59" name="Straight Connector 58"/>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63" name="TextBox 62"/>
          <p:cNvSpPr txBox="1"/>
          <p:nvPr/>
        </p:nvSpPr>
        <p:spPr>
          <a:xfrm>
            <a:off x="551129" y="8142739"/>
            <a:ext cx="3231204" cy="1569660"/>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This activity highlights the notion of “reset</a:t>
            </a:r>
            <a:r>
              <a:rPr lang="en-US" sz="1200" dirty="0" smtClean="0">
                <a:latin typeface="Futura-Condensed-Normal" pitchFamily="2" charset="0"/>
                <a:cs typeface="Futura Condensed"/>
              </a:rPr>
              <a:t>”, which is something </a:t>
            </a:r>
            <a:r>
              <a:rPr lang="en-US" sz="1200" dirty="0">
                <a:latin typeface="Futura-Condensed-Normal" pitchFamily="2" charset="0"/>
                <a:cs typeface="Futura Condensed"/>
              </a:rPr>
              <a:t>Scratchers often struggle with as they get started. If they want things to start in a particular location, with a particular look, etc., students need to understand that they are completely responsible for programming those setup steps.</a:t>
            </a:r>
          </a:p>
          <a:p>
            <a:pPr marL="171450" indent="-171450">
              <a:buFont typeface="Lucida Grande"/>
              <a:buChar char="+"/>
            </a:pPr>
            <a:r>
              <a:rPr lang="en-US" sz="1200" dirty="0">
                <a:latin typeface="Futura-Condensed-Normal" pitchFamily="2" charset="0"/>
                <a:cs typeface="Futura Condensed"/>
              </a:rPr>
              <a:t>This activity </a:t>
            </a:r>
            <a:r>
              <a:rPr lang="en-US" sz="1200" dirty="0" smtClean="0">
                <a:latin typeface="Futura-Condensed-Normal" pitchFamily="2" charset="0"/>
                <a:cs typeface="Futura Condensed"/>
              </a:rPr>
              <a:t>can be </a:t>
            </a:r>
            <a:r>
              <a:rPr lang="en-US" sz="1200" dirty="0">
                <a:latin typeface="Futura-Condensed-Normal" pitchFamily="2" charset="0"/>
                <a:cs typeface="Futura Condensed"/>
              </a:rPr>
              <a:t>useful for demonstrating the broadcast and when I receive block pair</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grpSp>
        <p:nvGrpSpPr>
          <p:cNvPr id="3" name="Group 2"/>
          <p:cNvGrpSpPr/>
          <p:nvPr/>
        </p:nvGrpSpPr>
        <p:grpSpPr>
          <a:xfrm>
            <a:off x="1300826" y="647673"/>
            <a:ext cx="5913647" cy="1932836"/>
            <a:chOff x="457995" y="647673"/>
            <a:chExt cx="5913647" cy="1932836"/>
          </a:xfrm>
        </p:grpSpPr>
        <p:sp>
          <p:nvSpPr>
            <p:cNvPr id="10" name="TextBox 9"/>
            <p:cNvSpPr txBox="1"/>
            <p:nvPr/>
          </p:nvSpPr>
          <p:spPr>
            <a:xfrm>
              <a:off x="3371794" y="795405"/>
              <a:ext cx="2999848" cy="1785104"/>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b</a:t>
              </a:r>
              <a:r>
                <a:rPr lang="en-US" sz="1200" dirty="0" smtClean="0">
                  <a:latin typeface="Futura-Condensed-Normal" pitchFamily="2" charset="0"/>
                  <a:cs typeface="Futura Condensed"/>
                </a:rPr>
                <a:t>e introduced to the </a:t>
              </a:r>
              <a:r>
                <a:rPr lang="en-US" sz="1200" dirty="0">
                  <a:latin typeface="Futura-Condensed-Normal" pitchFamily="2" charset="0"/>
                  <a:cs typeface="Futura Condensed"/>
                </a:rPr>
                <a:t>concepts of events (one thing causing another thing to happen) and parallelism (things happening at the same time</a:t>
              </a:r>
              <a:r>
                <a:rPr lang="en-US" sz="1200" dirty="0" smtClean="0">
                  <a:latin typeface="Futura-Condensed-Normal" pitchFamily="2" charset="0"/>
                  <a:cs typeface="Futura Condensed"/>
                </a:rPr>
                <a:t>) through performance</a:t>
              </a:r>
            </a:p>
            <a:p>
              <a:pPr marL="171450" indent="-171450">
                <a:buFont typeface="Lucida Grande"/>
                <a:buChar char="+"/>
              </a:pPr>
              <a:r>
                <a:rPr lang="en-US" sz="1200" dirty="0">
                  <a:latin typeface="Futura-Condensed-Normal" pitchFamily="2" charset="0"/>
                  <a:cs typeface="Futura Condensed"/>
                </a:rPr>
                <a:t>be able to explain what events are and how they work in </a:t>
              </a:r>
              <a:r>
                <a:rPr lang="en-US" sz="1200" dirty="0" smtClean="0">
                  <a:latin typeface="Futura-Condensed-Normal" pitchFamily="2" charset="0"/>
                  <a:cs typeface="Futura Condensed"/>
                </a:rPr>
                <a:t>Scratch</a:t>
              </a:r>
            </a:p>
            <a:p>
              <a:pPr marL="171450" indent="-171450">
                <a:buFont typeface="Lucida Grande"/>
                <a:buChar char="+"/>
              </a:pPr>
              <a:r>
                <a:rPr lang="en-US" sz="1200" dirty="0" smtClean="0">
                  <a:latin typeface="Futura-Condensed-Normal" pitchFamily="2" charset="0"/>
                  <a:cs typeface="Futura Condensed"/>
                </a:rPr>
                <a:t>be able to explain what parallelism is and how it works in Scratch</a:t>
              </a:r>
            </a:p>
          </p:txBody>
        </p:sp>
        <p:sp>
          <p:nvSpPr>
            <p:cNvPr id="42" name="TextBox 41"/>
            <p:cNvSpPr txBox="1"/>
            <p:nvPr/>
          </p:nvSpPr>
          <p:spPr>
            <a:xfrm>
              <a:off x="457995" y="647673"/>
              <a:ext cx="2815942" cy="1077218"/>
            </a:xfrm>
            <a:prstGeom prst="rect">
              <a:avLst/>
            </a:prstGeom>
            <a:noFill/>
          </p:spPr>
          <p:txBody>
            <a:bodyPr wrap="square" rtlCol="0">
              <a:spAutoFit/>
            </a:bodyPr>
            <a:lstStyle/>
            <a:p>
              <a:r>
                <a:rPr lang="en-US" sz="3200" dirty="0" smtClean="0">
                  <a:latin typeface="Futura-Condensed-Normal" pitchFamily="2" charset="0"/>
                  <a:cs typeface="Futura Condensed"/>
                </a:rPr>
                <a:t>PERFORMING SCRIPTS</a:t>
              </a:r>
            </a:p>
          </p:txBody>
        </p:sp>
        <p:sp>
          <p:nvSpPr>
            <p:cNvPr id="45" name="TextBox 44"/>
            <p:cNvSpPr txBox="1"/>
            <p:nvPr/>
          </p:nvSpPr>
          <p:spPr>
            <a:xfrm>
              <a:off x="1685092" y="169447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30–45 MINUTES</a:t>
              </a:r>
            </a:p>
          </p:txBody>
        </p:sp>
        <p:pic>
          <p:nvPicPr>
            <p:cNvPr id="4" name="Picture 3" descr="30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423644" y="1752620"/>
              <a:ext cx="329184" cy="329184"/>
            </a:xfrm>
            <a:prstGeom prst="rect">
              <a:avLst/>
            </a:prstGeom>
          </p:spPr>
        </p:pic>
        <p:grpSp>
          <p:nvGrpSpPr>
            <p:cNvPr id="64" name="Group 63"/>
            <p:cNvGrpSpPr/>
            <p:nvPr/>
          </p:nvGrpSpPr>
          <p:grpSpPr>
            <a:xfrm>
              <a:off x="2819113" y="794340"/>
              <a:ext cx="442062" cy="1123360"/>
              <a:chOff x="2853673" y="794340"/>
              <a:chExt cx="442062" cy="1123360"/>
            </a:xfrm>
          </p:grpSpPr>
          <p:cxnSp>
            <p:nvCxnSpPr>
              <p:cNvPr id="65" name="Straight Connector 64"/>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8" name="Group 7"/>
          <p:cNvGrpSpPr/>
          <p:nvPr/>
        </p:nvGrpSpPr>
        <p:grpSpPr>
          <a:xfrm>
            <a:off x="551129" y="-7273"/>
            <a:ext cx="493776" cy="2791968"/>
            <a:chOff x="551129" y="-7273"/>
            <a:chExt cx="493776" cy="2791968"/>
          </a:xfrm>
        </p:grpSpPr>
        <p:pic>
          <p:nvPicPr>
            <p:cNvPr id="7" name="Picture 6" descr="Unit3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29" y="-7273"/>
              <a:ext cx="493776" cy="2791968"/>
            </a:xfrm>
            <a:prstGeom prst="rect">
              <a:avLst/>
            </a:prstGeom>
          </p:spPr>
        </p:pic>
        <p:sp>
          <p:nvSpPr>
            <p:cNvPr id="54" name="TextBox 53"/>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a:t>
              </a:r>
              <a:r>
                <a:rPr lang="en-US" sz="2400" dirty="0">
                  <a:solidFill>
                    <a:schemeClr val="bg1"/>
                  </a:solidFill>
                  <a:latin typeface="Futura-Condensed-Normal" pitchFamily="2" charset="0"/>
                  <a:cs typeface="Futura Condensed"/>
                </a:rPr>
                <a:t>2</a:t>
              </a:r>
              <a:r>
                <a:rPr lang="en-US" sz="2400" dirty="0" smtClean="0">
                  <a:solidFill>
                    <a:schemeClr val="bg1"/>
                  </a:solidFill>
                  <a:latin typeface="Futura-Condensed-Normal" pitchFamily="2" charset="0"/>
                  <a:cs typeface="Futura Condensed"/>
                </a:rPr>
                <a:t>  ACTIVITY</a:t>
              </a:r>
              <a:endParaRPr lang="en-US" sz="2400" dirty="0">
                <a:solidFill>
                  <a:schemeClr val="bg1"/>
                </a:solidFill>
                <a:latin typeface="Futura-Condensed-Normal" pitchFamily="2" charset="0"/>
                <a:cs typeface="Futura Condensed"/>
              </a:endParaRPr>
            </a:p>
          </p:txBody>
        </p:sp>
      </p:grpSp>
      <p:sp>
        <p:nvSpPr>
          <p:cNvPr id="55" name="Isosceles Triangle 54"/>
          <p:cNvSpPr/>
          <p:nvPr/>
        </p:nvSpPr>
        <p:spPr>
          <a:xfrm>
            <a:off x="551130" y="2542158"/>
            <a:ext cx="479582"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utura-Condensed-Normal" pitchFamily="2" charset="0"/>
            </a:endParaRPr>
          </a:p>
        </p:txBody>
      </p:sp>
      <p:sp>
        <p:nvSpPr>
          <p:cNvPr id="6" name="Slide Number Placeholder 5"/>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42</a:t>
            </a:r>
            <a:endParaRPr lang="en-US" dirty="0">
              <a:latin typeface="Futura-Condensed-Normal" pitchFamily="2" charset="0"/>
            </a:endParaRPr>
          </a:p>
        </p:txBody>
      </p:sp>
    </p:spTree>
    <p:extLst>
      <p:ext uri="{BB962C8B-B14F-4D97-AF65-F5344CB8AC3E}">
        <p14:creationId xmlns:p14="http://schemas.microsoft.com/office/powerpoint/2010/main" xmlns="" val="9029974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t2performingscripts.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7772400" cy="10058400"/>
          </a:xfrm>
          <a:prstGeom prst="rect">
            <a:avLst/>
          </a:prstGeom>
        </p:spPr>
      </p:pic>
    </p:spTree>
    <p:extLst>
      <p:ext uri="{BB962C8B-B14F-4D97-AF65-F5344CB8AC3E}">
        <p14:creationId xmlns:p14="http://schemas.microsoft.com/office/powerpoint/2010/main" xmlns="" val="16605982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57995" y="2830659"/>
            <a:ext cx="3324338" cy="4006597"/>
            <a:chOff x="422410" y="2830659"/>
            <a:chExt cx="3324338" cy="4006597"/>
          </a:xfrm>
        </p:grpSpPr>
        <p:sp>
          <p:nvSpPr>
            <p:cNvPr id="14" name="TextBox 13"/>
            <p:cNvSpPr txBox="1"/>
            <p:nvPr/>
          </p:nvSpPr>
          <p:spPr>
            <a:xfrm>
              <a:off x="515544" y="3328603"/>
              <a:ext cx="3231204" cy="3508653"/>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a:latin typeface="Futura-Condensed-Normal" pitchFamily="2" charset="0"/>
                  <a:cs typeface="Futura Condensed"/>
                </a:rPr>
                <a:t>Optionally, show example projects from the </a:t>
              </a:r>
              <a:r>
                <a:rPr lang="en-US" sz="1200" dirty="0">
                  <a:latin typeface="Futura-Condensed-Normal" pitchFamily="2" charset="0"/>
                  <a:cs typeface="Futura Condensed"/>
                </a:rPr>
                <a:t>Build-a-Band </a:t>
              </a:r>
              <a:r>
                <a:rPr lang="en-US" sz="1200" dirty="0" smtClean="0">
                  <a:latin typeface="Futura-Condensed-Normal" pitchFamily="2" charset="0"/>
                  <a:cs typeface="Futura Condensed"/>
                </a:rPr>
                <a:t>studio and</a:t>
              </a:r>
              <a:r>
                <a:rPr lang="en-US" sz="1200" spc="-20" dirty="0" smtClean="0">
                  <a:latin typeface="Futura-Condensed-Normal" pitchFamily="2" charset="0"/>
                  <a:cs typeface="Futura Condensed"/>
                </a:rPr>
                <a:t> have the Build-a-Band handout </a:t>
              </a:r>
              <a:r>
                <a:rPr lang="en-US" sz="1200" spc="-20" dirty="0">
                  <a:latin typeface="Futura-Condensed-Normal" pitchFamily="2" charset="0"/>
                  <a:cs typeface="Futura Condensed"/>
                </a:rPr>
                <a:t>available to guide </a:t>
              </a:r>
              <a:r>
                <a:rPr lang="en-US" sz="1200" spc="-20" dirty="0" smtClean="0">
                  <a:latin typeface="Futura-Condensed-Normal" pitchFamily="2" charset="0"/>
                  <a:cs typeface="Futura Condensed"/>
                </a:rPr>
                <a:t>students.</a:t>
              </a:r>
              <a:endParaRPr lang="en-US" sz="1200" spc="-20" dirty="0">
                <a:latin typeface="Futura-Condensed-Normal" pitchFamily="2" charset="0"/>
                <a:cs typeface="Futura Condensed"/>
              </a:endParaRPr>
            </a:p>
            <a:p>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Give </a:t>
              </a:r>
              <a:r>
                <a:rPr lang="en-US" sz="1200" dirty="0">
                  <a:latin typeface="Futura-Condensed-Normal" pitchFamily="2" charset="0"/>
                  <a:cs typeface="Futura Condensed"/>
                </a:rPr>
                <a:t>students time </a:t>
              </a:r>
              <a:r>
                <a:rPr lang="en-US" sz="1200" dirty="0" smtClean="0">
                  <a:latin typeface="Futura-Condensed-Normal" pitchFamily="2" charset="0"/>
                  <a:cs typeface="Futura Condensed"/>
                </a:rPr>
                <a:t>to </a:t>
              </a:r>
              <a:r>
                <a:rPr lang="en-US" sz="1200" dirty="0">
                  <a:latin typeface="Futura-Condensed-Normal" pitchFamily="2" charset="0"/>
                  <a:cs typeface="Futura Condensed"/>
                </a:rPr>
                <a:t>create </a:t>
              </a:r>
              <a:r>
                <a:rPr lang="en-US" sz="1200" dirty="0" smtClean="0">
                  <a:latin typeface="Futura-Condensed-Normal" pitchFamily="2" charset="0"/>
                  <a:cs typeface="Futura Condensed"/>
                </a:rPr>
                <a:t>interactive instruments by pairing sprites with sounds. Encourage them to experiment with different ways to express sounds in Scratch by exploring other blocks in the Sounds category or using the editing tools within the Sounds tab.</a:t>
              </a:r>
              <a:endParaRPr lang="en-US" sz="1200" dirty="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Allow students to demonstrate their bands to one another or let students walk around to interact with classmates’ instruments. We </a:t>
              </a:r>
              <a:r>
                <a:rPr lang="en-US" sz="1200" dirty="0">
                  <a:latin typeface="Futura-Condensed-Normal" pitchFamily="2" charset="0"/>
                  <a:cs typeface="Futura Condensed"/>
                </a:rPr>
                <a:t>recommend </a:t>
              </a:r>
              <a:r>
                <a:rPr lang="en-US" sz="1200" dirty="0" smtClean="0">
                  <a:latin typeface="Futura-Condensed-Normal" pitchFamily="2" charset="0"/>
                  <a:cs typeface="Futura Condensed"/>
                </a:rPr>
                <a:t>a gallery walk</a:t>
              </a:r>
              <a:r>
                <a:rPr lang="en-US" sz="1200" dirty="0">
                  <a:latin typeface="Futura-Condensed-Normal" pitchFamily="2" charset="0"/>
                  <a:cs typeface="Futura Condensed"/>
                </a:rPr>
                <a:t>:</a:t>
              </a:r>
              <a:r>
                <a:rPr lang="en-US" sz="1200" dirty="0" smtClean="0">
                  <a:latin typeface="Futura-Condensed-Normal" pitchFamily="2" charset="0"/>
                  <a:cs typeface="Futura Condensed"/>
                </a:rPr>
                <a:t> </a:t>
              </a:r>
              <a:r>
                <a:rPr lang="en-US" sz="1200" dirty="0">
                  <a:latin typeface="Futura-Condensed-Normal" pitchFamily="2" charset="0"/>
                  <a:cs typeface="Futura Condensed"/>
                </a:rPr>
                <a:t>have students put their projects in presentation mode and then invite them to walk around and explore each other’s projects</a:t>
              </a:r>
              <a:r>
                <a:rPr lang="en-US" sz="1200" dirty="0" smtClean="0">
                  <a:latin typeface="Futura-Condensed-Normal" pitchFamily="2" charset="0"/>
                  <a:cs typeface="Futura Condensed"/>
                </a:rPr>
                <a:t>. </a:t>
              </a:r>
              <a:r>
                <a:rPr lang="en-US" sz="1200" spc="-10" dirty="0" smtClean="0">
                  <a:latin typeface="Futura-Condensed-Normal" pitchFamily="2" charset="0"/>
                  <a:cs typeface="Futura Condensed"/>
                </a:rPr>
                <a:t>Optionally</a:t>
              </a:r>
              <a:r>
                <a:rPr lang="en-US" sz="1200" spc="-10" dirty="0">
                  <a:latin typeface="Futura-Condensed-Normal" pitchFamily="2" charset="0"/>
                  <a:cs typeface="Futura Condensed"/>
                </a:rPr>
                <a:t>, have students add their projects to the </a:t>
              </a:r>
              <a:r>
                <a:rPr lang="en-US" sz="1200" spc="-10" dirty="0" smtClean="0">
                  <a:latin typeface="Futura-Condensed-Normal" pitchFamily="2" charset="0"/>
                  <a:cs typeface="Futura Condensed"/>
                </a:rPr>
                <a:t>Build-a-Band studio </a:t>
              </a:r>
              <a:r>
                <a:rPr lang="en-US" sz="1200" spc="-10" dirty="0">
                  <a:latin typeface="Futura-Condensed-Normal" pitchFamily="2" charset="0"/>
                  <a:cs typeface="Futura Condensed"/>
                </a:rPr>
                <a:t>or a class studio</a:t>
              </a:r>
              <a:r>
                <a:rPr lang="en-US" sz="1200" spc="-10" dirty="0" smtClean="0">
                  <a:latin typeface="Futura-Condensed-Normal" pitchFamily="2" charset="0"/>
                  <a:cs typeface="Futura Condensed"/>
                </a:rPr>
                <a:t>.</a:t>
              </a:r>
              <a:endParaRPr lang="en-US" sz="1200" dirty="0" smtClean="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a:t>
              </a:r>
              <a:r>
                <a:rPr lang="en-US" sz="1200" dirty="0">
                  <a:latin typeface="Futura-Condensed-Normal" pitchFamily="2" charset="0"/>
                  <a:cs typeface="Futura Condensed"/>
                </a:rPr>
                <a:t>students to think back on the design process by responding to the reflection prompts in their design journals or in a group discussion</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15" name="TextBox 14"/>
            <p:cNvSpPr txBox="1"/>
            <p:nvPr/>
          </p:nvSpPr>
          <p:spPr>
            <a:xfrm>
              <a:off x="422410"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4007796" y="2832776"/>
            <a:ext cx="3307404" cy="1142158"/>
            <a:chOff x="3992282" y="2832776"/>
            <a:chExt cx="3307404" cy="1142158"/>
          </a:xfrm>
        </p:grpSpPr>
        <p:sp>
          <p:nvSpPr>
            <p:cNvPr id="52" name="TextBox 51"/>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Build-a-Band handout</a:t>
              </a:r>
            </a:p>
            <a:p>
              <a:pPr marL="171450" indent="-171450">
                <a:buFont typeface="Wingdings" charset="2"/>
                <a:buChar char="q"/>
              </a:pPr>
              <a:r>
                <a:rPr lang="en-US" sz="1200" dirty="0" smtClean="0">
                  <a:latin typeface="Futura-Condensed-Normal" pitchFamily="2" charset="0"/>
                  <a:cs typeface="Futura Condensed"/>
                </a:rPr>
                <a:t>Build-a-Band studio</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http</a:t>
              </a:r>
              <a:r>
                <a:rPr lang="en-US" sz="1200" dirty="0">
                  <a:latin typeface="Futura-Condensed-Normal" pitchFamily="2" charset="0"/>
                  <a:cs typeface="Futura Condensed"/>
                </a:rPr>
                <a:t>://</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/studios/475523</a:t>
              </a:r>
            </a:p>
          </p:txBody>
        </p:sp>
        <p:sp>
          <p:nvSpPr>
            <p:cNvPr id="54" name="TextBox 53"/>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55" name="Straight Connector 54"/>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6" name="Group 55"/>
          <p:cNvGrpSpPr/>
          <p:nvPr/>
        </p:nvGrpSpPr>
        <p:grpSpPr>
          <a:xfrm>
            <a:off x="4007796" y="4085846"/>
            <a:ext cx="3307404" cy="1142158"/>
            <a:chOff x="3992282" y="2832776"/>
            <a:chExt cx="3307404" cy="1142158"/>
          </a:xfrm>
        </p:grpSpPr>
        <p:sp>
          <p:nvSpPr>
            <p:cNvPr id="57" name="TextBox 56"/>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What did you do first? </a:t>
              </a:r>
            </a:p>
            <a:p>
              <a:pPr marL="171450" indent="-171450">
                <a:buFont typeface="Lucida Grande"/>
                <a:buChar char="+"/>
              </a:pPr>
              <a:r>
                <a:rPr lang="en-US" sz="1200" dirty="0" smtClean="0">
                  <a:latin typeface="Futura-Condensed-Normal" pitchFamily="2" charset="0"/>
                  <a:cs typeface="Futura Condensed"/>
                </a:rPr>
                <a:t>What did you do next? </a:t>
              </a:r>
            </a:p>
            <a:p>
              <a:pPr marL="171450" indent="-171450">
                <a:buFont typeface="Lucida Grande"/>
                <a:buChar char="+"/>
              </a:pPr>
              <a:r>
                <a:rPr lang="en-US" sz="1200" dirty="0" smtClean="0">
                  <a:latin typeface="Futura-Condensed-Normal" pitchFamily="2" charset="0"/>
                  <a:cs typeface="Futura Condensed"/>
                </a:rPr>
                <a:t>What did you do last?</a:t>
              </a:r>
            </a:p>
          </p:txBody>
        </p:sp>
        <p:sp>
          <p:nvSpPr>
            <p:cNvPr id="58" name="TextBox 57"/>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63" name="Straight Connector 62"/>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4" name="Group 63"/>
          <p:cNvGrpSpPr/>
          <p:nvPr/>
        </p:nvGrpSpPr>
        <p:grpSpPr>
          <a:xfrm>
            <a:off x="4007796" y="5348606"/>
            <a:ext cx="3307404" cy="957492"/>
            <a:chOff x="3992282" y="2832776"/>
            <a:chExt cx="3307404" cy="957492"/>
          </a:xfrm>
        </p:grpSpPr>
        <p:sp>
          <p:nvSpPr>
            <p:cNvPr id="65" name="TextBox 64"/>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Do projects make </a:t>
              </a:r>
              <a:r>
                <a:rPr lang="en-US" sz="1200" dirty="0">
                  <a:latin typeface="Futura-Condensed-Normal" pitchFamily="2" charset="0"/>
                  <a:cs typeface="Futura Condensed"/>
                </a:rPr>
                <a:t>creative use of </a:t>
              </a:r>
              <a:r>
                <a:rPr lang="en-US" sz="1200" dirty="0" smtClean="0">
                  <a:latin typeface="Futura-Condensed-Normal" pitchFamily="2" charset="0"/>
                  <a:cs typeface="Futura Condensed"/>
                </a:rPr>
                <a:t>sounds?</a:t>
              </a:r>
              <a:endParaRPr lang="en-US" sz="120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Are the sprites in the projects interactive?</a:t>
              </a:r>
            </a:p>
          </p:txBody>
        </p:sp>
        <p:sp>
          <p:nvSpPr>
            <p:cNvPr id="69" name="TextBox 6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75" name="Straight Connector 74"/>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457995" y="7630731"/>
            <a:ext cx="6857205" cy="352518"/>
            <a:chOff x="457995" y="7630731"/>
            <a:chExt cx="6857205" cy="352518"/>
          </a:xfrm>
        </p:grpSpPr>
        <p:sp>
          <p:nvSpPr>
            <p:cNvPr id="44" name="TextBox 43"/>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45" name="Straight Connector 44"/>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47" name="Straight Connector 46"/>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104914" y="8217641"/>
            <a:ext cx="3117152" cy="1158779"/>
            <a:chOff x="3746748" y="8217641"/>
            <a:chExt cx="3475318" cy="1158779"/>
          </a:xfrm>
        </p:grpSpPr>
        <p:sp>
          <p:nvSpPr>
            <p:cNvPr id="49" name="TextBox 48"/>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51" name="Group 50"/>
            <p:cNvGrpSpPr/>
            <p:nvPr/>
          </p:nvGrpSpPr>
          <p:grpSpPr>
            <a:xfrm>
              <a:off x="4076948" y="8385986"/>
              <a:ext cx="3145118" cy="883399"/>
              <a:chOff x="3891832" y="8385983"/>
              <a:chExt cx="3321768" cy="883398"/>
            </a:xfrm>
          </p:grpSpPr>
          <p:cxnSp>
            <p:nvCxnSpPr>
              <p:cNvPr id="53" name="Straight Connector 52"/>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62" name="TextBox 61"/>
          <p:cNvSpPr txBox="1"/>
          <p:nvPr/>
        </p:nvSpPr>
        <p:spPr>
          <a:xfrm>
            <a:off x="551129" y="8142739"/>
            <a:ext cx="3231204" cy="461665"/>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To </a:t>
            </a:r>
            <a:r>
              <a:rPr lang="en-US" sz="1200" dirty="0">
                <a:latin typeface="Futura-Condensed-Normal" pitchFamily="2" charset="0"/>
                <a:cs typeface="Futura Condensed"/>
              </a:rPr>
              <a:t>share as a whole group, have students perform their Scratch instruments together to form a class band</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grpSp>
        <p:nvGrpSpPr>
          <p:cNvPr id="2" name="Group 1"/>
          <p:cNvGrpSpPr/>
          <p:nvPr/>
        </p:nvGrpSpPr>
        <p:grpSpPr>
          <a:xfrm>
            <a:off x="1308420" y="647673"/>
            <a:ext cx="5913646" cy="1748170"/>
            <a:chOff x="1288972" y="647673"/>
            <a:chExt cx="5913646" cy="1748170"/>
          </a:xfrm>
        </p:grpSpPr>
        <p:sp>
          <p:nvSpPr>
            <p:cNvPr id="10" name="TextBox 9"/>
            <p:cNvSpPr txBox="1"/>
            <p:nvPr/>
          </p:nvSpPr>
          <p:spPr>
            <a:xfrm>
              <a:off x="4202771" y="795405"/>
              <a:ext cx="2999847" cy="1600438"/>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smtClean="0">
                  <a:latin typeface="Futura-Condensed-Normal" pitchFamily="2" charset="0"/>
                  <a:cs typeface="Futura Condensed"/>
                </a:rPr>
                <a:t>create a program that combines interactive sprites with interesting sounds</a:t>
              </a:r>
              <a:endParaRPr lang="en-US" sz="120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develop </a:t>
              </a:r>
              <a:r>
                <a:rPr lang="en-US" sz="1200" dirty="0">
                  <a:latin typeface="Futura-Condensed-Normal" pitchFamily="2" charset="0"/>
                  <a:cs typeface="Futura Condensed"/>
                </a:rPr>
                <a:t>greater fluency with </a:t>
              </a:r>
              <a:r>
                <a:rPr lang="en-US" sz="1200" dirty="0" smtClean="0">
                  <a:latin typeface="Futura-Condensed-Normal" pitchFamily="2" charset="0"/>
                  <a:cs typeface="Futura Condensed"/>
                </a:rPr>
                <a:t>sequence, loops, events, and parallelism</a:t>
              </a:r>
            </a:p>
            <a:p>
              <a:pPr marL="171450" indent="-171450">
                <a:buFont typeface="Lucida Grande"/>
                <a:buChar char="+"/>
              </a:pPr>
              <a:r>
                <a:rPr lang="en-US" sz="1200" dirty="0" smtClean="0">
                  <a:latin typeface="Futura-Condensed-Normal" pitchFamily="2" charset="0"/>
                  <a:cs typeface="Futura Condensed"/>
                </a:rPr>
                <a:t>practice experimenting and iterating in building up project creations</a:t>
              </a:r>
            </a:p>
          </p:txBody>
        </p:sp>
        <p:sp>
          <p:nvSpPr>
            <p:cNvPr id="42" name="TextBox 41"/>
            <p:cNvSpPr txBox="1"/>
            <p:nvPr/>
          </p:nvSpPr>
          <p:spPr>
            <a:xfrm>
              <a:off x="1288972" y="647673"/>
              <a:ext cx="2815942" cy="707886"/>
            </a:xfrm>
            <a:prstGeom prst="rect">
              <a:avLst/>
            </a:prstGeom>
            <a:noFill/>
          </p:spPr>
          <p:txBody>
            <a:bodyPr wrap="square" rtlCol="0">
              <a:spAutoFit/>
            </a:bodyPr>
            <a:lstStyle/>
            <a:p>
              <a:r>
                <a:rPr lang="en-US" sz="4000" dirty="0" smtClean="0">
                  <a:latin typeface="Futura-Condensed-Normal" pitchFamily="2" charset="0"/>
                  <a:cs typeface="Futura Condensed"/>
                </a:rPr>
                <a:t>BUILD-A-BAND</a:t>
              </a:r>
            </a:p>
          </p:txBody>
        </p:sp>
        <p:sp>
          <p:nvSpPr>
            <p:cNvPr id="66" name="TextBox 65"/>
            <p:cNvSpPr txBox="1"/>
            <p:nvPr/>
          </p:nvSpPr>
          <p:spPr>
            <a:xfrm>
              <a:off x="2516069" y="169447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30–45 MINUTES</a:t>
              </a:r>
            </a:p>
          </p:txBody>
        </p:sp>
        <p:pic>
          <p:nvPicPr>
            <p:cNvPr id="67" name="Picture 66" descr="30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54621" y="1752620"/>
              <a:ext cx="329184" cy="329184"/>
            </a:xfrm>
            <a:prstGeom prst="rect">
              <a:avLst/>
            </a:prstGeom>
          </p:spPr>
        </p:pic>
        <p:grpSp>
          <p:nvGrpSpPr>
            <p:cNvPr id="68" name="Group 67"/>
            <p:cNvGrpSpPr/>
            <p:nvPr/>
          </p:nvGrpSpPr>
          <p:grpSpPr>
            <a:xfrm>
              <a:off x="3650090" y="794340"/>
              <a:ext cx="442062" cy="1123360"/>
              <a:chOff x="2853673" y="794340"/>
              <a:chExt cx="442062" cy="1123360"/>
            </a:xfrm>
          </p:grpSpPr>
          <p:cxnSp>
            <p:nvCxnSpPr>
              <p:cNvPr id="85" name="Straight Connector 84"/>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sp>
        <p:nvSpPr>
          <p:cNvPr id="4" name="Slide Number Placeholder 3"/>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44</a:t>
            </a:r>
            <a:endParaRPr lang="en-US" dirty="0">
              <a:latin typeface="Futura-Condensed-Normal" pitchFamily="2" charset="0"/>
            </a:endParaRPr>
          </a:p>
        </p:txBody>
      </p:sp>
      <p:grpSp>
        <p:nvGrpSpPr>
          <p:cNvPr id="73" name="Group 72"/>
          <p:cNvGrpSpPr/>
          <p:nvPr/>
        </p:nvGrpSpPr>
        <p:grpSpPr>
          <a:xfrm>
            <a:off x="551129" y="-7273"/>
            <a:ext cx="493776" cy="2791968"/>
            <a:chOff x="551129" y="-7273"/>
            <a:chExt cx="493776" cy="2791968"/>
          </a:xfrm>
        </p:grpSpPr>
        <p:pic>
          <p:nvPicPr>
            <p:cNvPr id="74" name="Picture 73" descr="Unit3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29" y="-7273"/>
              <a:ext cx="493776" cy="2791968"/>
            </a:xfrm>
            <a:prstGeom prst="rect">
              <a:avLst/>
            </a:prstGeom>
          </p:spPr>
        </p:pic>
        <p:sp>
          <p:nvSpPr>
            <p:cNvPr id="76" name="TextBox 75"/>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a:t>
              </a:r>
              <a:r>
                <a:rPr lang="en-US" sz="2400" dirty="0">
                  <a:solidFill>
                    <a:schemeClr val="bg1"/>
                  </a:solidFill>
                  <a:latin typeface="Futura-Condensed-Normal" pitchFamily="2" charset="0"/>
                  <a:cs typeface="Futura Condensed"/>
                </a:rPr>
                <a:t>2</a:t>
              </a:r>
              <a:r>
                <a:rPr lang="en-US" sz="2400" dirty="0" smtClean="0">
                  <a:solidFill>
                    <a:schemeClr val="bg1"/>
                  </a:solidFill>
                  <a:latin typeface="Futura-Condensed-Normal" pitchFamily="2" charset="0"/>
                  <a:cs typeface="Futura Condensed"/>
                </a:rPr>
                <a:t>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30984603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4-07-28 at 1.31.57 P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589758" y="820391"/>
            <a:ext cx="3645653" cy="2736151"/>
          </a:xfrm>
          <a:prstGeom prst="rect">
            <a:avLst/>
          </a:prstGeom>
        </p:spPr>
      </p:pic>
      <p:sp>
        <p:nvSpPr>
          <p:cNvPr id="26" name="TextBox 25"/>
          <p:cNvSpPr txBox="1"/>
          <p:nvPr/>
        </p:nvSpPr>
        <p:spPr>
          <a:xfrm>
            <a:off x="457994" y="8629372"/>
            <a:ext cx="3571312" cy="1015663"/>
          </a:xfrm>
          <a:prstGeom prst="rect">
            <a:avLst/>
          </a:prstGeom>
          <a:noFill/>
          <a:ln w="6350" cmpd="sng">
            <a:noFill/>
            <a:prstDash val="dash"/>
          </a:ln>
        </p:spPr>
        <p:txBody>
          <a:bodyPr wrap="square" rtlCol="0">
            <a:spAutoFit/>
          </a:bodyPr>
          <a:lstStyle/>
          <a:p>
            <a:pPr marL="171450" indent="-171450">
              <a:buFont typeface="Wingdings" charset="2"/>
              <a:buChar char="q"/>
            </a:pPr>
            <a:r>
              <a:rPr lang="en-US" sz="1200" dirty="0">
                <a:latin typeface="Futura-Condensed-Normal" pitchFamily="2" charset="0"/>
                <a:cs typeface="Futura Condensed"/>
              </a:rPr>
              <a:t>Use repeat blocks to make a sound play more than once. </a:t>
            </a:r>
          </a:p>
          <a:p>
            <a:pPr marL="171450" indent="-171450">
              <a:buFont typeface="Wingdings" charset="2"/>
              <a:buChar char="q"/>
            </a:pPr>
            <a:r>
              <a:rPr lang="en-US" sz="1200" dirty="0" smtClean="0">
                <a:latin typeface="Futura-Condensed-Normal" pitchFamily="2" charset="0"/>
                <a:cs typeface="Futura Condensed"/>
              </a:rPr>
              <a:t>Import or record </a:t>
            </a:r>
            <a:r>
              <a:rPr lang="en-US" sz="1200" dirty="0">
                <a:latin typeface="Futura-Condensed-Normal" pitchFamily="2" charset="0"/>
                <a:cs typeface="Futura Condensed"/>
              </a:rPr>
              <a:t>your own </a:t>
            </a:r>
            <a:r>
              <a:rPr lang="en-US" sz="1200" dirty="0" smtClean="0">
                <a:latin typeface="Futura-Condensed-Normal" pitchFamily="2" charset="0"/>
                <a:cs typeface="Futura Condensed"/>
              </a:rPr>
              <a:t>sounds or experiment with the Sounds editor.</a:t>
            </a:r>
            <a:endParaRPr lang="en-US" sz="1200" dirty="0">
              <a:latin typeface="Futura-Condensed-Normal" pitchFamily="2" charset="0"/>
              <a:cs typeface="Futura Condensed"/>
            </a:endParaRPr>
          </a:p>
          <a:p>
            <a:pPr marL="171450" indent="-171450">
              <a:buFont typeface="Wingdings" charset="2"/>
              <a:buChar char="q"/>
            </a:pPr>
            <a:r>
              <a:rPr lang="en-US" sz="1200" dirty="0">
                <a:latin typeface="Futura-Condensed-Normal" pitchFamily="2" charset="0"/>
                <a:cs typeface="Futura Condensed"/>
              </a:rPr>
              <a:t>Try playing with the tempo blocks to speed up or slow </a:t>
            </a:r>
            <a:r>
              <a:rPr lang="en-US" sz="1200" dirty="0" smtClean="0">
                <a:latin typeface="Futura-Condensed-Normal" pitchFamily="2" charset="0"/>
                <a:cs typeface="Futura Condensed"/>
              </a:rPr>
              <a:t>down the </a:t>
            </a:r>
            <a:r>
              <a:rPr lang="en-US" sz="1200" dirty="0">
                <a:latin typeface="Futura-Condensed-Normal" pitchFamily="2" charset="0"/>
                <a:cs typeface="Futura Condensed"/>
              </a:rPr>
              <a:t>rhythm.</a:t>
            </a:r>
          </a:p>
        </p:txBody>
      </p:sp>
      <p:sp>
        <p:nvSpPr>
          <p:cNvPr id="38" name="TextBox 37"/>
          <p:cNvSpPr txBox="1"/>
          <p:nvPr/>
        </p:nvSpPr>
        <p:spPr>
          <a:xfrm>
            <a:off x="4808853" y="8629372"/>
            <a:ext cx="2512195" cy="1015663"/>
          </a:xfrm>
          <a:prstGeom prst="rect">
            <a:avLst/>
          </a:prstGeom>
          <a:noFill/>
          <a:ln w="6350" cmpd="sng">
            <a:noFill/>
            <a:prstDash val="dash"/>
          </a:ln>
        </p:spPr>
        <p:txBody>
          <a:bodyPr wrap="square" lIns="91440" rIns="91440" rtlCol="0">
            <a:spAutoFit/>
          </a:bodyPr>
          <a:lstStyle/>
          <a:p>
            <a:pPr marL="171450" indent="-171450">
              <a:buFont typeface="Lucida Grande"/>
              <a:buChar char="+"/>
            </a:pPr>
            <a:r>
              <a:rPr lang="en-US" sz="1200" kern="1100" spc="-20" dirty="0" smtClean="0">
                <a:latin typeface="Futura-Condensed-Normal" pitchFamily="2" charset="0"/>
                <a:cs typeface="Futura Condensed"/>
              </a:rPr>
              <a:t>Add your </a:t>
            </a:r>
            <a:r>
              <a:rPr lang="en-US" sz="1200" kern="1100" spc="-20" dirty="0">
                <a:latin typeface="Futura-Condensed-Normal" pitchFamily="2" charset="0"/>
                <a:cs typeface="Futura Condensed"/>
              </a:rPr>
              <a:t>project to the </a:t>
            </a:r>
            <a:r>
              <a:rPr lang="en-US" sz="1200" kern="1100" spc="-20" dirty="0" smtClean="0">
                <a:latin typeface="Futura-Condensed-Normal" pitchFamily="2" charset="0"/>
                <a:cs typeface="Futura Condensed"/>
              </a:rPr>
              <a:t>Build-A-Band Studio: </a:t>
            </a:r>
            <a:r>
              <a:rPr lang="en-US" sz="1200" dirty="0">
                <a:latin typeface="Futura-Condensed-Normal" pitchFamily="2" charset="0"/>
                <a:cs typeface="Futura Condensed"/>
              </a:rPr>
              <a:t>http://</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a:t>
            </a:r>
            <a:r>
              <a:rPr lang="en-US" sz="1200" dirty="0" smtClean="0">
                <a:latin typeface="Futura-Condensed-Normal" pitchFamily="2" charset="0"/>
                <a:cs typeface="Futura Condensed"/>
              </a:rPr>
              <a:t>475523</a:t>
            </a:r>
            <a:endParaRPr lang="en-US" sz="1200" kern="1100" spc="-20" dirty="0" smtClean="0">
              <a:latin typeface="Futura-Condensed-Normal" pitchFamily="2" charset="0"/>
              <a:cs typeface="Futura Condensed"/>
            </a:endParaRPr>
          </a:p>
          <a:p>
            <a:pPr marL="171450" indent="-171450">
              <a:buFont typeface="Lucida Grande"/>
              <a:buChar char="+"/>
            </a:pPr>
            <a:r>
              <a:rPr lang="en-US" sz="1200" kern="1100" spc="-20" dirty="0" smtClean="0">
                <a:latin typeface="Futura-Condensed-Normal" pitchFamily="2" charset="0"/>
                <a:cs typeface="Futura Condensed"/>
              </a:rPr>
              <a:t>Challenge </a:t>
            </a:r>
            <a:r>
              <a:rPr lang="en-US" sz="1200" kern="1100" spc="-20" dirty="0">
                <a:latin typeface="Futura-Condensed-Normal" pitchFamily="2" charset="0"/>
                <a:cs typeface="Futura Condensed"/>
              </a:rPr>
              <a:t>yourself to do more! </a:t>
            </a:r>
            <a:r>
              <a:rPr lang="en-US" sz="1200" kern="1100" spc="-20" dirty="0" smtClean="0">
                <a:latin typeface="Futura-Condensed-Normal" pitchFamily="2" charset="0"/>
                <a:cs typeface="Futura Condensed"/>
              </a:rPr>
              <a:t>Invent a new instrument or record your own sounds.</a:t>
            </a:r>
          </a:p>
          <a:p>
            <a:pPr marL="171450" indent="-171450">
              <a:buFont typeface="Lucida Grande"/>
              <a:buChar char="+"/>
            </a:pPr>
            <a:r>
              <a:rPr lang="en-US" sz="1200" kern="1100" spc="-20" dirty="0" smtClean="0">
                <a:latin typeface="Futura-Condensed-Normal" pitchFamily="2" charset="0"/>
                <a:cs typeface="Futura Condensed"/>
              </a:rPr>
              <a:t>Help </a:t>
            </a:r>
            <a:r>
              <a:rPr lang="en-US" sz="1200" kern="1100" spc="-20" dirty="0">
                <a:latin typeface="Futura-Condensed-Normal" pitchFamily="2" charset="0"/>
                <a:cs typeface="Futura Condensed"/>
              </a:rPr>
              <a:t>a neighbor</a:t>
            </a:r>
            <a:r>
              <a:rPr lang="en-US" sz="1200" kern="1100" spc="-20" dirty="0" smtClean="0">
                <a:latin typeface="Futura-Condensed-Normal" pitchFamily="2" charset="0"/>
                <a:cs typeface="Futura Condensed"/>
              </a:rPr>
              <a:t>!</a:t>
            </a:r>
          </a:p>
        </p:txBody>
      </p:sp>
      <p:grpSp>
        <p:nvGrpSpPr>
          <p:cNvPr id="128" name="Group 127"/>
          <p:cNvGrpSpPr/>
          <p:nvPr/>
        </p:nvGrpSpPr>
        <p:grpSpPr>
          <a:xfrm>
            <a:off x="428968" y="1520368"/>
            <a:ext cx="2970138" cy="3755856"/>
            <a:chOff x="428968" y="1520368"/>
            <a:chExt cx="2970138" cy="3755856"/>
          </a:xfrm>
        </p:grpSpPr>
        <p:grpSp>
          <p:nvGrpSpPr>
            <p:cNvPr id="6" name="Group 5"/>
            <p:cNvGrpSpPr/>
            <p:nvPr/>
          </p:nvGrpSpPr>
          <p:grpSpPr>
            <a:xfrm>
              <a:off x="442738" y="1520368"/>
              <a:ext cx="2350269" cy="1700689"/>
              <a:chOff x="413944" y="1187560"/>
              <a:chExt cx="2350269" cy="1700689"/>
            </a:xfrm>
          </p:grpSpPr>
          <p:sp>
            <p:nvSpPr>
              <p:cNvPr id="10" name="TextBox 9"/>
              <p:cNvSpPr txBox="1"/>
              <p:nvPr/>
            </p:nvSpPr>
            <p:spPr>
              <a:xfrm>
                <a:off x="507079" y="1187560"/>
                <a:ext cx="2160358" cy="923330"/>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smtClean="0">
                    <a:latin typeface="Futura-Condensed-Normal" pitchFamily="2" charset="0"/>
                    <a:cs typeface="Futura Condensed"/>
                  </a:rPr>
                  <a:t>HOW CAN YOU UTILIZE SCRATCH TO CREATE SOUNDS, INSTRUMENTS, BANDS, OR STYLES OF MUSIC THAT REPRESENT THE MUSIC YOU LOVE MOST?</a:t>
                </a:r>
                <a:endParaRPr lang="en-US" sz="1200" dirty="0">
                  <a:latin typeface="Futura-Condensed-Normal" pitchFamily="2" charset="0"/>
                  <a:cs typeface="Futura Condensed"/>
                </a:endParaRPr>
              </a:p>
            </p:txBody>
          </p:sp>
          <p:sp>
            <p:nvSpPr>
              <p:cNvPr id="13" name="TextBox 12"/>
              <p:cNvSpPr txBox="1"/>
              <p:nvPr/>
            </p:nvSpPr>
            <p:spPr>
              <a:xfrm>
                <a:off x="413944" y="2241918"/>
                <a:ext cx="2350269" cy="646331"/>
              </a:xfrm>
              <a:prstGeom prst="rect">
                <a:avLst/>
              </a:prstGeom>
              <a:noFill/>
            </p:spPr>
            <p:txBody>
              <a:bodyPr wrap="square" rtlCol="0">
                <a:spAutoFit/>
              </a:bodyPr>
              <a:lstStyle/>
              <a:p>
                <a:pPr algn="just"/>
                <a:r>
                  <a:rPr lang="en-US" sz="1200" dirty="0">
                    <a:solidFill>
                      <a:srgbClr val="000000"/>
                    </a:solidFill>
                    <a:latin typeface="Futura-Condensed-Normal" pitchFamily="2" charset="0"/>
                    <a:cs typeface="Futura Condensed"/>
                  </a:rPr>
                  <a:t>In </a:t>
                </a:r>
                <a:r>
                  <a:rPr lang="en-US" sz="1200" dirty="0" smtClean="0">
                    <a:solidFill>
                      <a:srgbClr val="000000"/>
                    </a:solidFill>
                    <a:latin typeface="Futura-Condensed-Normal" pitchFamily="2" charset="0"/>
                    <a:cs typeface="Futura Condensed"/>
                  </a:rPr>
                  <a:t>this activity, you will build your own music-inspired Scratch project by pairing sprites with sounds to design interactive instruments</a:t>
                </a:r>
                <a:r>
                  <a:rPr lang="en-US" sz="1200" dirty="0">
                    <a:solidFill>
                      <a:srgbClr val="000000"/>
                    </a:solidFill>
                    <a:latin typeface="Futura-Condensed-Normal" pitchFamily="2" charset="0"/>
                    <a:cs typeface="Futura Condensed"/>
                  </a:rPr>
                  <a:t>.</a:t>
                </a:r>
              </a:p>
            </p:txBody>
          </p:sp>
        </p:grpSp>
        <p:grpSp>
          <p:nvGrpSpPr>
            <p:cNvPr id="54" name="Group 53"/>
            <p:cNvGrpSpPr/>
            <p:nvPr/>
          </p:nvGrpSpPr>
          <p:grpSpPr>
            <a:xfrm>
              <a:off x="428968" y="3857808"/>
              <a:ext cx="2970138" cy="1418416"/>
              <a:chOff x="416269" y="3857808"/>
              <a:chExt cx="2970138" cy="1418416"/>
            </a:xfrm>
          </p:grpSpPr>
          <p:cxnSp>
            <p:nvCxnSpPr>
              <p:cNvPr id="86" name="Straight Connector 85"/>
              <p:cNvCxnSpPr/>
              <p:nvPr/>
            </p:nvCxnSpPr>
            <p:spPr>
              <a:xfrm flipV="1">
                <a:off x="525548" y="4194252"/>
                <a:ext cx="2717679" cy="2"/>
              </a:xfrm>
              <a:prstGeom prst="line">
                <a:avLst/>
              </a:prstGeom>
              <a:solidFill>
                <a:srgbClr val="FF0000"/>
              </a:solidFill>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16269" y="4232861"/>
                <a:ext cx="2885167" cy="1043363"/>
              </a:xfrm>
              <a:prstGeom prst="rect">
                <a:avLst/>
              </a:prstGeom>
              <a:noFill/>
              <a:ln w="6350" cmpd="sng">
                <a:noFill/>
                <a:prstDash val="dash"/>
              </a:ln>
            </p:spPr>
            <p:txBody>
              <a:bodyPr wrap="square" rtlCol="0">
                <a:spAutoFit/>
              </a:bodyPr>
              <a:lstStyle/>
              <a:p>
                <a:pPr marL="171450" indent="-171450">
                  <a:lnSpc>
                    <a:spcPct val="130000"/>
                  </a:lnSpc>
                  <a:buFont typeface="Wingdings" charset="2"/>
                  <a:buChar char="q"/>
                </a:pPr>
                <a:r>
                  <a:rPr lang="en-US" sz="1200" dirty="0" smtClean="0">
                    <a:latin typeface="Futura-Condensed-Normal" pitchFamily="2" charset="0"/>
                    <a:cs typeface="Futura Condensed"/>
                  </a:rPr>
                  <a:t>Create a sprite.</a:t>
                </a:r>
              </a:p>
              <a:p>
                <a:pPr marL="171450" indent="-171450">
                  <a:lnSpc>
                    <a:spcPct val="130000"/>
                  </a:lnSpc>
                  <a:buFont typeface="Wingdings" charset="2"/>
                  <a:buChar char="q"/>
                </a:pPr>
                <a:r>
                  <a:rPr lang="en-US" sz="1200" dirty="0" smtClean="0">
                    <a:latin typeface="Futura-Condensed-Normal" pitchFamily="2" charset="0"/>
                    <a:cs typeface="Futura Condensed"/>
                  </a:rPr>
                  <a:t>Add sound blocks.</a:t>
                </a:r>
              </a:p>
              <a:p>
                <a:pPr marL="171450" indent="-171450">
                  <a:lnSpc>
                    <a:spcPct val="130000"/>
                  </a:lnSpc>
                  <a:buFont typeface="Wingdings" charset="2"/>
                  <a:buChar char="q"/>
                </a:pPr>
                <a:r>
                  <a:rPr lang="en-US" sz="1200" dirty="0" smtClean="0">
                    <a:latin typeface="Futura-Condensed-Normal" pitchFamily="2" charset="0"/>
                    <a:cs typeface="Futura Condensed"/>
                  </a:rPr>
                  <a:t>Experiment with ways to make your instruments interactive.</a:t>
                </a:r>
              </a:p>
            </p:txBody>
          </p:sp>
          <p:sp>
            <p:nvSpPr>
              <p:cNvPr id="15" name="TextBox 14"/>
              <p:cNvSpPr txBox="1"/>
              <p:nvPr/>
            </p:nvSpPr>
            <p:spPr>
              <a:xfrm>
                <a:off x="433201"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grpSp>
      </p:grpSp>
      <p:cxnSp>
        <p:nvCxnSpPr>
          <p:cNvPr id="9" name="Straight Arrow Connector 8"/>
          <p:cNvCxnSpPr/>
          <p:nvPr/>
        </p:nvCxnSpPr>
        <p:spPr>
          <a:xfrm>
            <a:off x="1312791" y="3269394"/>
            <a:ext cx="1947856"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1656347" y="4643960"/>
            <a:ext cx="1903592" cy="1339571"/>
            <a:chOff x="1656348" y="4643960"/>
            <a:chExt cx="906789" cy="1339571"/>
          </a:xfrm>
        </p:grpSpPr>
        <p:cxnSp>
          <p:nvCxnSpPr>
            <p:cNvPr id="36" name="Straight Arrow Connector 35"/>
            <p:cNvCxnSpPr/>
            <p:nvPr/>
          </p:nvCxnSpPr>
          <p:spPr>
            <a:xfrm>
              <a:off x="1656348" y="4649428"/>
              <a:ext cx="906788"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2563136" y="4643960"/>
              <a:ext cx="1" cy="1339571"/>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118" name="Group 117"/>
          <p:cNvGrpSpPr/>
          <p:nvPr/>
        </p:nvGrpSpPr>
        <p:grpSpPr>
          <a:xfrm>
            <a:off x="4172705" y="3727578"/>
            <a:ext cx="2972393" cy="1580841"/>
            <a:chOff x="4370639" y="4132651"/>
            <a:chExt cx="2205567" cy="1173017"/>
          </a:xfrm>
        </p:grpSpPr>
        <p:grpSp>
          <p:nvGrpSpPr>
            <p:cNvPr id="29" name="Group 28"/>
            <p:cNvGrpSpPr/>
            <p:nvPr/>
          </p:nvGrpSpPr>
          <p:grpSpPr>
            <a:xfrm>
              <a:off x="4406572" y="4132651"/>
              <a:ext cx="2169634" cy="1173017"/>
              <a:chOff x="4594869" y="4052627"/>
              <a:chExt cx="2169634" cy="1173017"/>
            </a:xfrm>
          </p:grpSpPr>
          <p:pic>
            <p:nvPicPr>
              <p:cNvPr id="27" name="Picture 26" descr="Screen Shot 2014-06-03 at 10.00.17 AM.png"/>
              <p:cNvPicPr>
                <a:picLocks noChangeAspect="1"/>
              </p:cNvPicPr>
              <p:nvPr/>
            </p:nvPicPr>
            <p:blipFill rotWithShape="1">
              <a:blip r:embed="rId4">
                <a:extLst>
                  <a:ext uri="{BEBA8EAE-BF5A-486C-A8C5-ECC9F3942E4B}">
                    <a14:imgProps xmlns:a14="http://schemas.microsoft.com/office/drawing/2010/main" xmlns="">
                      <a14:imgLayer r:embed="rId5">
                        <a14:imgEffect>
                          <a14:backgroundRemoval t="6098" b="69512" l="2796" r="27527"/>
                        </a14:imgEffect>
                      </a14:imgLayer>
                    </a14:imgProps>
                  </a:ext>
                  <a:ext uri="{28A0092B-C50C-407E-A947-70E740481C1C}">
                    <a14:useLocalDpi xmlns:a14="http://schemas.microsoft.com/office/drawing/2010/main" xmlns="" val="0"/>
                  </a:ext>
                </a:extLst>
              </a:blip>
              <a:srcRect r="70995" b="30755"/>
              <a:stretch/>
            </p:blipFill>
            <p:spPr>
              <a:xfrm>
                <a:off x="4933590" y="4262723"/>
                <a:ext cx="899553" cy="757428"/>
              </a:xfrm>
              <a:prstGeom prst="rect">
                <a:avLst/>
              </a:prstGeom>
            </p:spPr>
          </p:pic>
          <p:pic>
            <p:nvPicPr>
              <p:cNvPr id="51" name="Picture 50" descr="Screen Shot 2014-06-03 at 10.00.17 AM.png"/>
              <p:cNvPicPr>
                <a:picLocks noChangeAspect="1"/>
              </p:cNvPicPr>
              <p:nvPr/>
            </p:nvPicPr>
            <p:blipFill rotWithShape="1">
              <a:blip r:embed="rId6">
                <a:extLst>
                  <a:ext uri="{BEBA8EAE-BF5A-486C-A8C5-ECC9F3942E4B}">
                    <a14:imgProps xmlns:a14="http://schemas.microsoft.com/office/drawing/2010/main" xmlns="">
                      <a14:imgLayer r:embed="rId7">
                        <a14:imgEffect>
                          <a14:backgroundRemoval t="6098" b="67683" l="38495" r="64731"/>
                        </a14:imgEffect>
                      </a14:imgLayer>
                    </a14:imgProps>
                  </a:ext>
                  <a:ext uri="{28A0092B-C50C-407E-A947-70E740481C1C}">
                    <a14:useLocalDpi xmlns:a14="http://schemas.microsoft.com/office/drawing/2010/main" xmlns="" val="0"/>
                  </a:ext>
                </a:extLst>
              </a:blip>
              <a:srcRect l="36685" r="34337" b="30755"/>
              <a:stretch/>
            </p:blipFill>
            <p:spPr>
              <a:xfrm>
                <a:off x="5865792" y="4260422"/>
                <a:ext cx="898711" cy="757428"/>
              </a:xfrm>
              <a:prstGeom prst="rect">
                <a:avLst/>
              </a:prstGeom>
            </p:spPr>
          </p:pic>
          <p:pic>
            <p:nvPicPr>
              <p:cNvPr id="52" name="Picture 51" descr="Screen Shot 2014-06-03 at 10.00.17 AM.png"/>
              <p:cNvPicPr>
                <a:picLocks noChangeAspect="1"/>
              </p:cNvPicPr>
              <p:nvPr/>
            </p:nvPicPr>
            <p:blipFill rotWithShape="1">
              <a:blip r:embed="rId8">
                <a:extLst>
                  <a:ext uri="{BEBA8EAE-BF5A-486C-A8C5-ECC9F3942E4B}">
                    <a14:imgProps xmlns:a14="http://schemas.microsoft.com/office/drawing/2010/main" xmlns="">
                      <a14:imgLayer r:embed="rId9">
                        <a14:imgEffect>
                          <a14:backgroundRemoval t="6925" b="62321" l="82431" r="93075"/>
                        </a14:imgEffect>
                      </a14:imgLayer>
                    </a14:imgProps>
                  </a:ext>
                  <a:ext uri="{28A0092B-C50C-407E-A947-70E740481C1C}">
                    <a14:useLocalDpi xmlns:a14="http://schemas.microsoft.com/office/drawing/2010/main" xmlns="" val="0"/>
                  </a:ext>
                </a:extLst>
              </a:blip>
              <a:srcRect l="84594" r="9033" b="30755"/>
              <a:stretch/>
            </p:blipFill>
            <p:spPr>
              <a:xfrm>
                <a:off x="4594869" y="4052627"/>
                <a:ext cx="306074" cy="1173017"/>
              </a:xfrm>
              <a:prstGeom prst="rect">
                <a:avLst/>
              </a:prstGeom>
            </p:spPr>
          </p:pic>
        </p:grpSp>
        <p:sp>
          <p:nvSpPr>
            <p:cNvPr id="32" name="TextBox 31"/>
            <p:cNvSpPr txBox="1"/>
            <p:nvPr/>
          </p:nvSpPr>
          <p:spPr>
            <a:xfrm>
              <a:off x="4370639" y="5073706"/>
              <a:ext cx="2199916" cy="194120"/>
            </a:xfrm>
            <a:prstGeom prst="rect">
              <a:avLst/>
            </a:prstGeom>
            <a:noFill/>
          </p:spPr>
          <p:txBody>
            <a:bodyPr wrap="none" rtlCol="0">
              <a:spAutoFit/>
            </a:bodyPr>
            <a:lstStyle/>
            <a:p>
              <a:pPr algn="ctr"/>
              <a:r>
                <a:rPr lang="en-US" sz="1100" dirty="0" smtClean="0">
                  <a:latin typeface="Futura-Condensed-Normal" pitchFamily="2" charset="0"/>
                  <a:cs typeface="Futura Condensed"/>
                </a:rPr>
                <a:t>Choose instruments from the sprite library or create your own.</a:t>
              </a:r>
              <a:endParaRPr lang="en-US" sz="1100" dirty="0">
                <a:latin typeface="Futura-Condensed-Normal" pitchFamily="2" charset="0"/>
              </a:endParaRPr>
            </a:p>
          </p:txBody>
        </p:sp>
      </p:grpSp>
      <p:grpSp>
        <p:nvGrpSpPr>
          <p:cNvPr id="11" name="Group 10"/>
          <p:cNvGrpSpPr/>
          <p:nvPr/>
        </p:nvGrpSpPr>
        <p:grpSpPr>
          <a:xfrm>
            <a:off x="0" y="7871074"/>
            <a:ext cx="7772401" cy="532604"/>
            <a:chOff x="0" y="7871074"/>
            <a:chExt cx="7772401" cy="532604"/>
          </a:xfrm>
        </p:grpSpPr>
        <p:sp>
          <p:nvSpPr>
            <p:cNvPr id="33" name="Rectangle 32"/>
            <p:cNvSpPr/>
            <p:nvPr/>
          </p:nvSpPr>
          <p:spPr>
            <a:xfrm>
              <a:off x="0" y="7871074"/>
              <a:ext cx="7772400" cy="410457"/>
            </a:xfrm>
            <a:prstGeom prst="rect">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4" name="Diamond 33"/>
            <p:cNvSpPr/>
            <p:nvPr/>
          </p:nvSpPr>
          <p:spPr>
            <a:xfrm>
              <a:off x="2031256" y="8077594"/>
              <a:ext cx="381000" cy="326084"/>
            </a:xfrm>
            <a:prstGeom prst="diamond">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6" name="TextBox 65"/>
            <p:cNvSpPr txBox="1"/>
            <p:nvPr/>
          </p:nvSpPr>
          <p:spPr>
            <a:xfrm>
              <a:off x="16139" y="7879206"/>
              <a:ext cx="4411234" cy="368281"/>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THINGS TO TRY</a:t>
              </a:r>
              <a:endParaRPr lang="en-US" dirty="0">
                <a:solidFill>
                  <a:schemeClr val="bg1"/>
                </a:solidFill>
                <a:latin typeface="Futura-Condensed-Normal" pitchFamily="2" charset="0"/>
                <a:cs typeface="Futura Condensed"/>
              </a:endParaRPr>
            </a:p>
          </p:txBody>
        </p:sp>
        <p:sp>
          <p:nvSpPr>
            <p:cNvPr id="64" name="Diamond 63"/>
            <p:cNvSpPr/>
            <p:nvPr/>
          </p:nvSpPr>
          <p:spPr>
            <a:xfrm>
              <a:off x="5909387" y="8077594"/>
              <a:ext cx="381000" cy="326084"/>
            </a:xfrm>
            <a:prstGeom prst="diamond">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5" name="TextBox 64"/>
            <p:cNvSpPr txBox="1"/>
            <p:nvPr/>
          </p:nvSpPr>
          <p:spPr>
            <a:xfrm>
              <a:off x="4427373" y="7878155"/>
              <a:ext cx="3345028"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cxnSp>
        <p:nvCxnSpPr>
          <p:cNvPr id="69" name="Straight Connector 68"/>
          <p:cNvCxnSpPr/>
          <p:nvPr/>
        </p:nvCxnSpPr>
        <p:spPr>
          <a:xfrm>
            <a:off x="4427373" y="8403678"/>
            <a:ext cx="0" cy="1527722"/>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1577348" y="4434908"/>
            <a:ext cx="2345574"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458599" y="6043562"/>
            <a:ext cx="6862449" cy="1438265"/>
            <a:chOff x="458599" y="6043562"/>
            <a:chExt cx="6862449" cy="1438265"/>
          </a:xfrm>
        </p:grpSpPr>
        <p:pic>
          <p:nvPicPr>
            <p:cNvPr id="5" name="Picture 4" descr="Screen Shot 2014-06-05 at 2.21.02 PM.png"/>
            <p:cNvPicPr>
              <a:picLocks noChangeAspect="1"/>
            </p:cNvPicPr>
            <p:nvPr/>
          </p:nvPicPr>
          <p:blipFill>
            <a:blip r:embed="rId10">
              <a:extLst>
                <a:ext uri="{BEBA8EAE-BF5A-486C-A8C5-ECC9F3942E4B}">
                  <a14:imgProps xmlns:a14="http://schemas.microsoft.com/office/drawing/2010/main" xmlns="">
                    <a14:imgLayer r:embed="rId11">
                      <a14:imgEffect>
                        <a14:backgroundRemoval t="0" b="99598" l="0" r="100000"/>
                      </a14:imgEffect>
                    </a14:imgLayer>
                  </a14:imgProps>
                </a:ext>
                <a:ext uri="{28A0092B-C50C-407E-A947-70E740481C1C}">
                  <a14:useLocalDpi xmlns:a14="http://schemas.microsoft.com/office/drawing/2010/main" xmlns="" val="0"/>
                </a:ext>
              </a:extLst>
            </a:blip>
            <a:stretch>
              <a:fillRect/>
            </a:stretch>
          </p:blipFill>
          <p:spPr>
            <a:xfrm>
              <a:off x="458599" y="6075201"/>
              <a:ext cx="2163605" cy="1406626"/>
            </a:xfrm>
            <a:prstGeom prst="rect">
              <a:avLst/>
            </a:prstGeom>
          </p:spPr>
        </p:pic>
        <p:pic>
          <p:nvPicPr>
            <p:cNvPr id="2" name="Picture 1" descr="Screen Shot 2014-06-05 at 2.20.07 PM.png"/>
            <p:cNvPicPr>
              <a:picLocks noChangeAspect="1"/>
            </p:cNvPicPr>
            <p:nvPr/>
          </p:nvPicPr>
          <p:blipFill>
            <a:blip r:embed="rId12">
              <a:extLst>
                <a:ext uri="{BEBA8EAE-BF5A-486C-A8C5-ECC9F3942E4B}">
                  <a14:imgProps xmlns:a14="http://schemas.microsoft.com/office/drawing/2010/main" xmlns="">
                    <a14:imgLayer r:embed="rId13">
                      <a14:imgEffect>
                        <a14:backgroundRemoval t="0" b="99592" l="0" r="100000"/>
                      </a14:imgEffect>
                    </a14:imgLayer>
                  </a14:imgProps>
                </a:ext>
                <a:ext uri="{28A0092B-C50C-407E-A947-70E740481C1C}">
                  <a14:useLocalDpi xmlns:a14="http://schemas.microsoft.com/office/drawing/2010/main" xmlns="" val="0"/>
                </a:ext>
              </a:extLst>
            </a:blip>
            <a:stretch>
              <a:fillRect/>
            </a:stretch>
          </p:blipFill>
          <p:spPr>
            <a:xfrm>
              <a:off x="5168740" y="6090662"/>
              <a:ext cx="2152308" cy="1384030"/>
            </a:xfrm>
            <a:prstGeom prst="rect">
              <a:avLst/>
            </a:prstGeom>
          </p:spPr>
        </p:pic>
        <p:pic>
          <p:nvPicPr>
            <p:cNvPr id="3" name="Picture 2" descr="Screen Shot 2014-06-05 at 2.21.38 PM.png"/>
            <p:cNvPicPr>
              <a:picLocks noChangeAspect="1"/>
            </p:cNvPicPr>
            <p:nvPr/>
          </p:nvPicPr>
          <p:blipFill>
            <a:blip r:embed="rId14">
              <a:extLst>
                <a:ext uri="{BEBA8EAE-BF5A-486C-A8C5-ECC9F3942E4B}">
                  <a14:imgProps xmlns:a14="http://schemas.microsoft.com/office/drawing/2010/main" xmlns="">
                    <a14:imgLayer r:embed="rId15">
                      <a14:imgEffect>
                        <a14:backgroundRemoval t="0" b="100000" l="0" r="100000">
                          <a14:foregroundMark x1="5277" y1="28049" x2="73879" y2="28049"/>
                          <a14:foregroundMark x1="4485" y1="19919" x2="75989" y2="19106"/>
                          <a14:foregroundMark x1="20317" y1="12195" x2="20317" y2="12195"/>
                          <a14:foregroundMark x1="4485" y1="15447" x2="47757" y2="15854"/>
                        </a14:backgroundRemoval>
                      </a14:imgEffect>
                    </a14:imgLayer>
                  </a14:imgProps>
                </a:ext>
                <a:ext uri="{28A0092B-C50C-407E-A947-70E740481C1C}">
                  <a14:useLocalDpi xmlns:a14="http://schemas.microsoft.com/office/drawing/2010/main" xmlns="" val="0"/>
                </a:ext>
              </a:extLst>
            </a:blip>
            <a:stretch>
              <a:fillRect/>
            </a:stretch>
          </p:blipFill>
          <p:spPr>
            <a:xfrm>
              <a:off x="2824968" y="6043562"/>
              <a:ext cx="2141008" cy="1389678"/>
            </a:xfrm>
            <a:prstGeom prst="rect">
              <a:avLst/>
            </a:prstGeom>
          </p:spPr>
        </p:pic>
      </p:grpSp>
      <p:grpSp>
        <p:nvGrpSpPr>
          <p:cNvPr id="43" name="Group 42"/>
          <p:cNvGrpSpPr/>
          <p:nvPr/>
        </p:nvGrpSpPr>
        <p:grpSpPr>
          <a:xfrm>
            <a:off x="2571138" y="443435"/>
            <a:ext cx="651202" cy="1336089"/>
            <a:chOff x="2571138" y="443435"/>
            <a:chExt cx="651202" cy="1336089"/>
          </a:xfrm>
        </p:grpSpPr>
        <p:grpSp>
          <p:nvGrpSpPr>
            <p:cNvPr id="44" name="Group 43"/>
            <p:cNvGrpSpPr/>
            <p:nvPr/>
          </p:nvGrpSpPr>
          <p:grpSpPr>
            <a:xfrm>
              <a:off x="2571138" y="443435"/>
              <a:ext cx="651202" cy="1336089"/>
              <a:chOff x="2169548" y="4643960"/>
              <a:chExt cx="393589" cy="656327"/>
            </a:xfrm>
          </p:grpSpPr>
          <p:cxnSp>
            <p:nvCxnSpPr>
              <p:cNvPr id="48" name="Straight Arrow Connector 47"/>
              <p:cNvCxnSpPr/>
              <p:nvPr/>
            </p:nvCxnSpPr>
            <p:spPr>
              <a:xfrm>
                <a:off x="2169548" y="4646880"/>
                <a:ext cx="393588"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45" name="Straight Arrow Connector 44"/>
            <p:cNvCxnSpPr/>
            <p:nvPr/>
          </p:nvCxnSpPr>
          <p:spPr>
            <a:xfrm>
              <a:off x="2576323"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50" name="TextBox 49"/>
          <p:cNvSpPr txBox="1"/>
          <p:nvPr/>
        </p:nvSpPr>
        <p:spPr>
          <a:xfrm>
            <a:off x="457995" y="647673"/>
            <a:ext cx="2815942" cy="707886"/>
          </a:xfrm>
          <a:prstGeom prst="rect">
            <a:avLst/>
          </a:prstGeom>
          <a:noFill/>
        </p:spPr>
        <p:txBody>
          <a:bodyPr wrap="square" rtlCol="0">
            <a:spAutoFit/>
          </a:bodyPr>
          <a:lstStyle/>
          <a:p>
            <a:r>
              <a:rPr lang="en-US" sz="4000" dirty="0" smtClean="0">
                <a:latin typeface="Futura-Condensed-Normal" pitchFamily="2" charset="0"/>
                <a:cs typeface="Futura Condensed"/>
              </a:rPr>
              <a:t>BUILD-A-BAND</a:t>
            </a:r>
          </a:p>
        </p:txBody>
      </p:sp>
    </p:spTree>
    <p:extLst>
      <p:ext uri="{BB962C8B-B14F-4D97-AF65-F5344CB8AC3E}">
        <p14:creationId xmlns:p14="http://schemas.microsoft.com/office/powerpoint/2010/main" xmlns="" val="26706870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57995" y="2830659"/>
            <a:ext cx="3324338" cy="3821930"/>
            <a:chOff x="422410" y="2830659"/>
            <a:chExt cx="3324338" cy="3821930"/>
          </a:xfrm>
        </p:grpSpPr>
        <p:sp>
          <p:nvSpPr>
            <p:cNvPr id="14" name="TextBox 13"/>
            <p:cNvSpPr txBox="1"/>
            <p:nvPr/>
          </p:nvSpPr>
          <p:spPr>
            <a:xfrm>
              <a:off x="515544" y="3328603"/>
              <a:ext cx="3231204" cy="3323986"/>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a:latin typeface="Futura-Condensed-Normal" pitchFamily="2" charset="0"/>
                  <a:cs typeface="Futura Condensed"/>
                </a:rPr>
                <a:t>Optionally, show example projects from the </a:t>
              </a:r>
              <a:r>
                <a:rPr lang="en-US" sz="1200" dirty="0">
                  <a:latin typeface="Futura-Condensed-Normal" pitchFamily="2" charset="0"/>
                  <a:cs typeface="Futura Condensed"/>
                </a:rPr>
                <a:t>Orange Square, Purple Circle </a:t>
              </a:r>
              <a:r>
                <a:rPr lang="en-US" sz="1200" dirty="0" smtClean="0">
                  <a:latin typeface="Futura-Condensed-Normal" pitchFamily="2" charset="0"/>
                  <a:cs typeface="Futura Condensed"/>
                </a:rPr>
                <a:t>studio and</a:t>
              </a:r>
              <a:r>
                <a:rPr lang="en-US" sz="1200" spc="-20" dirty="0" smtClean="0">
                  <a:latin typeface="Futura-Condensed-Normal" pitchFamily="2" charset="0"/>
                  <a:cs typeface="Futura Condensed"/>
                </a:rPr>
                <a:t> </a:t>
              </a:r>
              <a:r>
                <a:rPr lang="en-US" sz="1200" spc="-20" dirty="0">
                  <a:latin typeface="Futura-Condensed-Normal" pitchFamily="2" charset="0"/>
                  <a:cs typeface="Futura Condensed"/>
                </a:rPr>
                <a:t>have </a:t>
              </a:r>
              <a:r>
                <a:rPr lang="en-US" sz="1200" spc="-20" dirty="0" smtClean="0">
                  <a:latin typeface="Futura-Condensed-Normal" pitchFamily="2" charset="0"/>
                  <a:cs typeface="Futura Condensed"/>
                </a:rPr>
                <a:t>the </a:t>
              </a:r>
              <a:r>
                <a:rPr lang="en-US" sz="1200" dirty="0" smtClean="0">
                  <a:latin typeface="Futura-Condensed-Normal" pitchFamily="2" charset="0"/>
                  <a:cs typeface="Futura Condensed"/>
                </a:rPr>
                <a:t>Orange </a:t>
              </a:r>
              <a:r>
                <a:rPr lang="en-US" sz="1200" dirty="0">
                  <a:latin typeface="Futura-Condensed-Normal" pitchFamily="2" charset="0"/>
                  <a:cs typeface="Futura Condensed"/>
                </a:rPr>
                <a:t>Square, Purple Circle </a:t>
              </a:r>
              <a:r>
                <a:rPr lang="en-US" sz="1200" spc="-20" dirty="0" smtClean="0">
                  <a:latin typeface="Futura-Condensed-Normal" pitchFamily="2" charset="0"/>
                  <a:cs typeface="Futura Condensed"/>
                </a:rPr>
                <a:t>handout </a:t>
              </a:r>
              <a:r>
                <a:rPr lang="en-US" sz="1200" spc="-20" dirty="0">
                  <a:latin typeface="Futura-Condensed-Normal" pitchFamily="2" charset="0"/>
                  <a:cs typeface="Futura Condensed"/>
                </a:rPr>
                <a:t>available to guide </a:t>
              </a:r>
              <a:r>
                <a:rPr lang="en-US" sz="1200" spc="-20" dirty="0" smtClean="0">
                  <a:latin typeface="Futura-Condensed-Normal" pitchFamily="2" charset="0"/>
                  <a:cs typeface="Futura Condensed"/>
                </a:rPr>
                <a:t>students.</a:t>
              </a:r>
              <a:endParaRPr lang="en-US" sz="1200" spc="-20" dirty="0">
                <a:latin typeface="Futura-Condensed-Normal" pitchFamily="2" charset="0"/>
                <a:cs typeface="Futura Condensed"/>
              </a:endParaRPr>
            </a:p>
            <a:p>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Give </a:t>
              </a:r>
              <a:r>
                <a:rPr lang="en-US" sz="1200" dirty="0">
                  <a:latin typeface="Futura-Condensed-Normal" pitchFamily="2" charset="0"/>
                  <a:cs typeface="Futura Condensed"/>
                </a:rPr>
                <a:t>students time </a:t>
              </a:r>
              <a:r>
                <a:rPr lang="en-US" sz="1200" dirty="0" smtClean="0">
                  <a:latin typeface="Futura-Condensed-Normal" pitchFamily="2" charset="0"/>
                  <a:cs typeface="Futura Condensed"/>
                </a:rPr>
                <a:t>to create a project that includes an orange square and a purple circle. Invite students to experiment with </a:t>
              </a:r>
              <a:r>
                <a:rPr lang="en-US" sz="1200" dirty="0">
                  <a:latin typeface="Futura-Condensed-Normal" pitchFamily="2" charset="0"/>
                  <a:cs typeface="Futura Condensed"/>
                </a:rPr>
                <a:t>L</a:t>
              </a:r>
              <a:r>
                <a:rPr lang="en-US" sz="1200" dirty="0" smtClean="0">
                  <a:latin typeface="Futura-Condensed-Normal" pitchFamily="2" charset="0"/>
                  <a:cs typeface="Futura Condensed"/>
                </a:rPr>
                <a:t>ooks blocks and the paint </a:t>
              </a:r>
              <a:r>
                <a:rPr lang="en-US" sz="1200" dirty="0">
                  <a:latin typeface="Futura-Condensed-Normal" pitchFamily="2" charset="0"/>
                  <a:cs typeface="Futura Condensed"/>
                </a:rPr>
                <a:t>e</a:t>
              </a:r>
              <a:r>
                <a:rPr lang="en-US" sz="1200" dirty="0" smtClean="0">
                  <a:latin typeface="Futura-Condensed-Normal" pitchFamily="2" charset="0"/>
                  <a:cs typeface="Futura Condensed"/>
                </a:rPr>
                <a:t>ditor to explore their </a:t>
              </a:r>
              <a:r>
                <a:rPr lang="en-US" sz="1200" dirty="0">
                  <a:latin typeface="Futura-Condensed-Normal" pitchFamily="2" charset="0"/>
                  <a:cs typeface="Futura Condensed"/>
                </a:rPr>
                <a:t>artistic </a:t>
              </a:r>
              <a:r>
                <a:rPr lang="en-US" sz="1200" dirty="0" smtClean="0">
                  <a:latin typeface="Futura-Condensed-Normal" pitchFamily="2" charset="0"/>
                  <a:cs typeface="Futura Condensed"/>
                </a:rPr>
                <a:t>abilities.</a:t>
              </a: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Encourage students to share their creative work with others. We recommend gallery </a:t>
              </a:r>
              <a:r>
                <a:rPr lang="en-US" sz="1200" dirty="0">
                  <a:latin typeface="Futura-Condensed-Normal" pitchFamily="2" charset="0"/>
                  <a:cs typeface="Futura Condensed"/>
                </a:rPr>
                <a:t>w</a:t>
              </a:r>
              <a:r>
                <a:rPr lang="en-US" sz="1200" dirty="0" smtClean="0">
                  <a:latin typeface="Futura-Condensed-Normal" pitchFamily="2" charset="0"/>
                  <a:cs typeface="Futura Condensed"/>
                </a:rPr>
                <a:t>alk: have students put their projects in presentation mode and then invite them to walk around and explore each other’s projects. </a:t>
              </a:r>
              <a:r>
                <a:rPr lang="en-US" sz="1200" spc="-10" dirty="0" smtClean="0">
                  <a:latin typeface="Futura-Condensed-Normal" pitchFamily="2" charset="0"/>
                  <a:cs typeface="Futura Condensed"/>
                </a:rPr>
                <a:t>Optionally</a:t>
              </a:r>
              <a:r>
                <a:rPr lang="en-US" sz="1200" spc="-10" dirty="0">
                  <a:latin typeface="Futura-Condensed-Normal" pitchFamily="2" charset="0"/>
                  <a:cs typeface="Futura Condensed"/>
                </a:rPr>
                <a:t>, have students add their projects to the </a:t>
              </a:r>
              <a:r>
                <a:rPr lang="en-US" sz="1200" dirty="0">
                  <a:latin typeface="Futura-Condensed-Normal" pitchFamily="2" charset="0"/>
                  <a:cs typeface="Futura Condensed"/>
                </a:rPr>
                <a:t>Orange Square, Purple Circle s</a:t>
              </a:r>
              <a:r>
                <a:rPr lang="en-US" sz="1200" dirty="0" smtClean="0">
                  <a:latin typeface="Futura-Condensed-Normal" pitchFamily="2" charset="0"/>
                  <a:cs typeface="Futura Condensed"/>
                </a:rPr>
                <a:t>tudio </a:t>
              </a:r>
              <a:r>
                <a:rPr lang="en-US" sz="1200" spc="-10" dirty="0" smtClean="0">
                  <a:latin typeface="Futura-Condensed-Normal" pitchFamily="2" charset="0"/>
                  <a:cs typeface="Futura Condensed"/>
                </a:rPr>
                <a:t>or </a:t>
              </a:r>
              <a:r>
                <a:rPr lang="en-US" sz="1200" spc="-10" dirty="0">
                  <a:latin typeface="Futura-Condensed-Normal" pitchFamily="2" charset="0"/>
                  <a:cs typeface="Futura Condensed"/>
                </a:rPr>
                <a:t>a class studio</a:t>
              </a:r>
              <a:r>
                <a:rPr lang="en-US" sz="1200" spc="-10" dirty="0" smtClean="0">
                  <a:latin typeface="Futura-Condensed-Normal" pitchFamily="2" charset="0"/>
                  <a:cs typeface="Futura Condensed"/>
                </a:rPr>
                <a:t>.</a:t>
              </a:r>
              <a:endParaRPr lang="en-US" sz="1200" dirty="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a:t>
              </a:r>
              <a:r>
                <a:rPr lang="en-US" sz="1200" dirty="0">
                  <a:latin typeface="Futura-Condensed-Normal" pitchFamily="2" charset="0"/>
                  <a:cs typeface="Futura Condensed"/>
                </a:rPr>
                <a:t>students to think back on the design process by responding to the reflection prompts in their design journals or in a group discussion</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15" name="TextBox 14"/>
            <p:cNvSpPr txBox="1"/>
            <p:nvPr/>
          </p:nvSpPr>
          <p:spPr>
            <a:xfrm>
              <a:off x="422410"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4007796" y="2832776"/>
            <a:ext cx="3307404" cy="1142158"/>
            <a:chOff x="3992282" y="2832776"/>
            <a:chExt cx="3307404" cy="1142158"/>
          </a:xfrm>
        </p:grpSpPr>
        <p:sp>
          <p:nvSpPr>
            <p:cNvPr id="52" name="TextBox 51"/>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Orange Square, Purple Circle handout</a:t>
              </a:r>
            </a:p>
            <a:p>
              <a:pPr marL="171450" indent="-171450">
                <a:buFont typeface="Wingdings" charset="2"/>
                <a:buChar char="q"/>
              </a:pPr>
              <a:r>
                <a:rPr lang="en-US" sz="1200" dirty="0" smtClean="0">
                  <a:latin typeface="Futura-Condensed-Normal" pitchFamily="2" charset="0"/>
                  <a:cs typeface="Futura Condensed"/>
                </a:rPr>
                <a:t>Orange </a:t>
              </a:r>
              <a:r>
                <a:rPr lang="en-US" sz="1200" dirty="0">
                  <a:latin typeface="Futura-Condensed-Normal" pitchFamily="2" charset="0"/>
                  <a:cs typeface="Futura Condensed"/>
                </a:rPr>
                <a:t>Square, Purple Circle </a:t>
              </a:r>
              <a:r>
                <a:rPr lang="en-US" sz="1200" dirty="0" smtClean="0">
                  <a:latin typeface="Futura-Condensed-Normal" pitchFamily="2" charset="0"/>
                  <a:cs typeface="Futura Condensed"/>
                </a:rPr>
                <a:t>studio</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http</a:t>
              </a:r>
              <a:r>
                <a:rPr lang="en-US" sz="1200" dirty="0">
                  <a:latin typeface="Futura-Condensed-Normal" pitchFamily="2" charset="0"/>
                  <a:cs typeface="Futura Condensed"/>
                </a:rPr>
                <a:t>://</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a:t>
              </a:r>
              <a:r>
                <a:rPr lang="en-US" sz="1200" dirty="0" smtClean="0">
                  <a:latin typeface="Futura-Condensed-Normal" pitchFamily="2" charset="0"/>
                  <a:cs typeface="Futura Condensed"/>
                </a:rPr>
                <a:t>475527</a:t>
              </a:r>
              <a:endParaRPr lang="en-US" sz="1200" dirty="0">
                <a:latin typeface="Futura-Condensed-Normal" pitchFamily="2" charset="0"/>
                <a:cs typeface="Futura Condensed"/>
              </a:endParaRPr>
            </a:p>
          </p:txBody>
        </p:sp>
        <p:sp>
          <p:nvSpPr>
            <p:cNvPr id="54" name="TextBox 53"/>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55" name="Straight Connector 54"/>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6" name="Group 55"/>
          <p:cNvGrpSpPr/>
          <p:nvPr/>
        </p:nvGrpSpPr>
        <p:grpSpPr>
          <a:xfrm>
            <a:off x="4007796" y="4085846"/>
            <a:ext cx="3307404" cy="1326824"/>
            <a:chOff x="3992282" y="2832776"/>
            <a:chExt cx="3307404" cy="1326824"/>
          </a:xfrm>
        </p:grpSpPr>
        <p:sp>
          <p:nvSpPr>
            <p:cNvPr id="57" name="TextBox 56"/>
            <p:cNvSpPr txBox="1"/>
            <p:nvPr/>
          </p:nvSpPr>
          <p:spPr>
            <a:xfrm>
              <a:off x="4089400" y="3328603"/>
              <a:ext cx="3117152" cy="830997"/>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How did you incorporate an orange square and a purple circle into your project? Where did this idea come from?</a:t>
              </a:r>
              <a:endParaRPr lang="en-US" sz="120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What was challenging about this activity?</a:t>
              </a:r>
            </a:p>
            <a:p>
              <a:pPr marL="171450" indent="-171450">
                <a:buFont typeface="Lucida Grande"/>
                <a:buChar char="+"/>
              </a:pPr>
              <a:r>
                <a:rPr lang="en-US" sz="1200" dirty="0" smtClean="0">
                  <a:latin typeface="Futura-Condensed-Normal" pitchFamily="2" charset="0"/>
                  <a:cs typeface="Futura Condensed"/>
                </a:rPr>
                <a:t>What was surprising about this activity?</a:t>
              </a:r>
              <a:endParaRPr lang="en-US" sz="1200" dirty="0">
                <a:latin typeface="Futura-Condensed-Normal" pitchFamily="2" charset="0"/>
                <a:cs typeface="Futura Condensed"/>
              </a:endParaRPr>
            </a:p>
          </p:txBody>
        </p:sp>
        <p:sp>
          <p:nvSpPr>
            <p:cNvPr id="58" name="TextBox 57"/>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63" name="Straight Connector 62"/>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4" name="Group 63"/>
          <p:cNvGrpSpPr/>
          <p:nvPr/>
        </p:nvGrpSpPr>
        <p:grpSpPr>
          <a:xfrm>
            <a:off x="4007796" y="5525170"/>
            <a:ext cx="3307404" cy="772826"/>
            <a:chOff x="3992282" y="2832776"/>
            <a:chExt cx="3307404" cy="772826"/>
          </a:xfrm>
        </p:grpSpPr>
        <p:sp>
          <p:nvSpPr>
            <p:cNvPr id="65" name="TextBox 64"/>
            <p:cNvSpPr txBox="1"/>
            <p:nvPr/>
          </p:nvSpPr>
          <p:spPr>
            <a:xfrm>
              <a:off x="4089400" y="3328603"/>
              <a:ext cx="3117152" cy="276999"/>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Do projects include an orange square and a purple circle?</a:t>
              </a:r>
            </a:p>
          </p:txBody>
        </p:sp>
        <p:sp>
          <p:nvSpPr>
            <p:cNvPr id="69" name="TextBox 6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75" name="Straight Connector 74"/>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457995" y="7630731"/>
            <a:ext cx="6857205" cy="352518"/>
            <a:chOff x="457995" y="7630731"/>
            <a:chExt cx="6857205" cy="352518"/>
          </a:xfrm>
        </p:grpSpPr>
        <p:sp>
          <p:nvSpPr>
            <p:cNvPr id="44" name="TextBox 43"/>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45" name="Straight Connector 44"/>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47" name="Straight Connector 46"/>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104914" y="8217641"/>
            <a:ext cx="3117152" cy="1158779"/>
            <a:chOff x="3746748" y="8217641"/>
            <a:chExt cx="3475318" cy="1158779"/>
          </a:xfrm>
        </p:grpSpPr>
        <p:sp>
          <p:nvSpPr>
            <p:cNvPr id="49" name="TextBox 48"/>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51" name="Group 50"/>
            <p:cNvGrpSpPr/>
            <p:nvPr/>
          </p:nvGrpSpPr>
          <p:grpSpPr>
            <a:xfrm>
              <a:off x="4076948" y="8385986"/>
              <a:ext cx="3145118" cy="883399"/>
              <a:chOff x="3891832" y="8385983"/>
              <a:chExt cx="3321768" cy="883398"/>
            </a:xfrm>
          </p:grpSpPr>
          <p:cxnSp>
            <p:nvCxnSpPr>
              <p:cNvPr id="53" name="Straight Connector 52"/>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62" name="TextBox 61"/>
          <p:cNvSpPr txBox="1"/>
          <p:nvPr/>
        </p:nvSpPr>
        <p:spPr>
          <a:xfrm>
            <a:off x="551129" y="8142739"/>
            <a:ext cx="3231204" cy="1384995"/>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If students have questions, remind them that they can open the Tips Window to learn more about specific blocks or different parts of the Scratch editor.</a:t>
            </a:r>
          </a:p>
          <a:p>
            <a:pPr marL="171450" indent="-171450">
              <a:buFont typeface="Lucida Grande"/>
              <a:buChar char="+"/>
            </a:pPr>
            <a:r>
              <a:rPr lang="en-US" sz="1200" dirty="0">
                <a:latin typeface="Futura-Condensed-Normal" pitchFamily="2" charset="0"/>
                <a:cs typeface="Futura Condensed"/>
              </a:rPr>
              <a:t>Scratch supports both bitmap and vector graphics. Help students navigate to the </a:t>
            </a:r>
            <a:r>
              <a:rPr lang="en-US" sz="1200" dirty="0" smtClean="0">
                <a:latin typeface="Futura-Condensed-Normal" pitchFamily="2" charset="0"/>
                <a:cs typeface="Futura Condensed"/>
              </a:rPr>
              <a:t>vector </a:t>
            </a:r>
            <a:r>
              <a:rPr lang="en-US" sz="1200" dirty="0">
                <a:latin typeface="Futura-Condensed-Normal" pitchFamily="2" charset="0"/>
                <a:cs typeface="Futura Condensed"/>
              </a:rPr>
              <a:t>m</a:t>
            </a:r>
            <a:r>
              <a:rPr lang="en-US" sz="1200" dirty="0" smtClean="0">
                <a:latin typeface="Futura-Condensed-Normal" pitchFamily="2" charset="0"/>
                <a:cs typeface="Futura Condensed"/>
              </a:rPr>
              <a:t>ode </a:t>
            </a:r>
            <a:r>
              <a:rPr lang="en-US" sz="1200" dirty="0">
                <a:latin typeface="Futura-Condensed-Normal" pitchFamily="2" charset="0"/>
                <a:cs typeface="Futura Condensed"/>
              </a:rPr>
              <a:t>or </a:t>
            </a:r>
            <a:r>
              <a:rPr lang="en-US" sz="1200" dirty="0" smtClean="0">
                <a:latin typeface="Futura-Condensed-Normal" pitchFamily="2" charset="0"/>
                <a:cs typeface="Futura Condensed"/>
              </a:rPr>
              <a:t>bitmap </a:t>
            </a:r>
            <a:r>
              <a:rPr lang="en-US" sz="1200" dirty="0">
                <a:latin typeface="Futura-Condensed-Normal" pitchFamily="2" charset="0"/>
                <a:cs typeface="Futura Condensed"/>
              </a:rPr>
              <a:t>m</a:t>
            </a:r>
            <a:r>
              <a:rPr lang="en-US" sz="1200" dirty="0" smtClean="0">
                <a:latin typeface="Futura-Condensed-Normal" pitchFamily="2" charset="0"/>
                <a:cs typeface="Futura Condensed"/>
              </a:rPr>
              <a:t>ode </a:t>
            </a:r>
            <a:r>
              <a:rPr lang="en-US" sz="1200" dirty="0">
                <a:latin typeface="Futura-Condensed-Normal" pitchFamily="2" charset="0"/>
                <a:cs typeface="Futura Condensed"/>
              </a:rPr>
              <a:t>button in the </a:t>
            </a:r>
            <a:r>
              <a:rPr lang="en-US" sz="1200" dirty="0" smtClean="0">
                <a:latin typeface="Futura-Condensed-Normal" pitchFamily="2" charset="0"/>
                <a:cs typeface="Futura Condensed"/>
              </a:rPr>
              <a:t>paint </a:t>
            </a:r>
            <a:r>
              <a:rPr lang="en-US" sz="1200" dirty="0">
                <a:latin typeface="Futura-Condensed-Normal" pitchFamily="2" charset="0"/>
                <a:cs typeface="Futura Condensed"/>
              </a:rPr>
              <a:t>e</a:t>
            </a:r>
            <a:r>
              <a:rPr lang="en-US" sz="1200" dirty="0" smtClean="0">
                <a:latin typeface="Futura-Condensed-Normal" pitchFamily="2" charset="0"/>
                <a:cs typeface="Futura Condensed"/>
              </a:rPr>
              <a:t>ditor to design and manipulate </a:t>
            </a:r>
            <a:r>
              <a:rPr lang="en-US" sz="1200" dirty="0">
                <a:latin typeface="Futura-Condensed-Normal" pitchFamily="2" charset="0"/>
                <a:cs typeface="Futura Condensed"/>
              </a:rPr>
              <a:t>different types of </a:t>
            </a:r>
            <a:r>
              <a:rPr lang="en-US" sz="1200" dirty="0" smtClean="0">
                <a:latin typeface="Futura-Condensed-Normal" pitchFamily="2" charset="0"/>
                <a:cs typeface="Futura Condensed"/>
              </a:rPr>
              <a:t>images</a:t>
            </a:r>
            <a:r>
              <a:rPr lang="en-US" sz="1200" dirty="0">
                <a:latin typeface="Futura-Condensed-Normal" pitchFamily="2" charset="0"/>
                <a:cs typeface="Futura Condensed"/>
              </a:rPr>
              <a:t> </a:t>
            </a:r>
            <a:r>
              <a:rPr lang="en-US" sz="1200" dirty="0" smtClean="0">
                <a:latin typeface="Futura-Condensed-Normal" pitchFamily="2" charset="0"/>
                <a:cs typeface="Futura Condensed"/>
              </a:rPr>
              <a:t>and text.</a:t>
            </a:r>
            <a:endParaRPr lang="en-US" sz="1200" dirty="0">
              <a:latin typeface="Futura-Condensed-Normal" pitchFamily="2" charset="0"/>
              <a:cs typeface="Futura Condensed"/>
            </a:endParaRPr>
          </a:p>
        </p:txBody>
      </p:sp>
      <p:grpSp>
        <p:nvGrpSpPr>
          <p:cNvPr id="2" name="Group 1"/>
          <p:cNvGrpSpPr/>
          <p:nvPr/>
        </p:nvGrpSpPr>
        <p:grpSpPr>
          <a:xfrm>
            <a:off x="1266267" y="675333"/>
            <a:ext cx="5948206" cy="1465417"/>
            <a:chOff x="423435" y="675333"/>
            <a:chExt cx="5948206" cy="1465417"/>
          </a:xfrm>
        </p:grpSpPr>
        <p:sp>
          <p:nvSpPr>
            <p:cNvPr id="10" name="TextBox 9"/>
            <p:cNvSpPr txBox="1"/>
            <p:nvPr/>
          </p:nvSpPr>
          <p:spPr>
            <a:xfrm>
              <a:off x="3371794" y="795405"/>
              <a:ext cx="2999847" cy="1046440"/>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e</a:t>
              </a:r>
              <a:r>
                <a:rPr lang="en-US" sz="1200" dirty="0" smtClean="0">
                  <a:latin typeface="Futura-Condensed-Normal" pitchFamily="2" charset="0"/>
                  <a:cs typeface="Futura Condensed"/>
                </a:rPr>
                <a:t>xpress their creativity by completing an arts-themed challenge</a:t>
              </a:r>
            </a:p>
            <a:p>
              <a:pPr marL="171450" indent="-171450">
                <a:buFont typeface="Lucida Grande"/>
                <a:buChar char="+"/>
              </a:pPr>
              <a:r>
                <a:rPr lang="en-US" sz="1200" dirty="0">
                  <a:latin typeface="Futura-Condensed-Normal" pitchFamily="2" charset="0"/>
                  <a:cs typeface="Futura Condensed"/>
                </a:rPr>
                <a:t>g</a:t>
              </a:r>
              <a:r>
                <a:rPr lang="en-US" sz="1200" dirty="0" smtClean="0">
                  <a:latin typeface="Futura-Condensed-Normal" pitchFamily="2" charset="0"/>
                  <a:cs typeface="Futura Condensed"/>
                </a:rPr>
                <a:t>ain more fluency with </a:t>
              </a:r>
              <a:r>
                <a:rPr lang="en-US" sz="1200" dirty="0">
                  <a:latin typeface="Futura-Condensed-Normal" pitchFamily="2" charset="0"/>
                  <a:cs typeface="Futura Condensed"/>
                </a:rPr>
                <a:t>L</a:t>
              </a:r>
              <a:r>
                <a:rPr lang="en-US" sz="1200" dirty="0" smtClean="0">
                  <a:latin typeface="Futura-Condensed-Normal" pitchFamily="2" charset="0"/>
                  <a:cs typeface="Futura Condensed"/>
                </a:rPr>
                <a:t>ooks blocks and </a:t>
              </a:r>
              <a:r>
                <a:rPr lang="en-US" sz="1200" dirty="0">
                  <a:latin typeface="Futura-Condensed-Normal" pitchFamily="2" charset="0"/>
                  <a:cs typeface="Futura Condensed"/>
                </a:rPr>
                <a:t>the p</a:t>
              </a:r>
              <a:r>
                <a:rPr lang="en-US" sz="1200" dirty="0" smtClean="0">
                  <a:latin typeface="Futura-Condensed-Normal" pitchFamily="2" charset="0"/>
                  <a:cs typeface="Futura Condensed"/>
                </a:rPr>
                <a:t>aint </a:t>
              </a:r>
              <a:r>
                <a:rPr lang="en-US" sz="1200" dirty="0">
                  <a:latin typeface="Futura-Condensed-Normal" pitchFamily="2" charset="0"/>
                  <a:cs typeface="Futura Condensed"/>
                </a:rPr>
                <a:t>e</a:t>
              </a:r>
              <a:r>
                <a:rPr lang="en-US" sz="1200" dirty="0" smtClean="0">
                  <a:latin typeface="Futura-Condensed-Normal" pitchFamily="2" charset="0"/>
                  <a:cs typeface="Futura Condensed"/>
                </a:rPr>
                <a:t>ditor</a:t>
              </a:r>
            </a:p>
          </p:txBody>
        </p:sp>
        <p:sp>
          <p:nvSpPr>
            <p:cNvPr id="66" name="TextBox 65"/>
            <p:cNvSpPr txBox="1"/>
            <p:nvPr/>
          </p:nvSpPr>
          <p:spPr>
            <a:xfrm>
              <a:off x="1685092" y="169447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30–45 MINUTES</a:t>
              </a:r>
            </a:p>
          </p:txBody>
        </p:sp>
        <p:pic>
          <p:nvPicPr>
            <p:cNvPr id="67" name="Picture 66" descr="30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423644" y="1752620"/>
              <a:ext cx="329184" cy="329184"/>
            </a:xfrm>
            <a:prstGeom prst="rect">
              <a:avLst/>
            </a:prstGeom>
          </p:spPr>
        </p:pic>
        <p:grpSp>
          <p:nvGrpSpPr>
            <p:cNvPr id="68" name="Group 67"/>
            <p:cNvGrpSpPr/>
            <p:nvPr/>
          </p:nvGrpSpPr>
          <p:grpSpPr>
            <a:xfrm>
              <a:off x="2819113" y="794340"/>
              <a:ext cx="442062" cy="1123360"/>
              <a:chOff x="2853673" y="794340"/>
              <a:chExt cx="442062" cy="1123360"/>
            </a:xfrm>
          </p:grpSpPr>
          <p:cxnSp>
            <p:nvCxnSpPr>
              <p:cNvPr id="85" name="Straight Connector 84"/>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70" name="TextBox 69"/>
            <p:cNvSpPr txBox="1"/>
            <p:nvPr/>
          </p:nvSpPr>
          <p:spPr>
            <a:xfrm>
              <a:off x="423435" y="675333"/>
              <a:ext cx="2815942" cy="830997"/>
            </a:xfrm>
            <a:prstGeom prst="rect">
              <a:avLst/>
            </a:prstGeom>
            <a:noFill/>
          </p:spPr>
          <p:txBody>
            <a:bodyPr wrap="square" rtlCol="0">
              <a:spAutoFit/>
            </a:bodyPr>
            <a:lstStyle/>
            <a:p>
              <a:r>
                <a:rPr lang="en-US" sz="2400" dirty="0" smtClean="0">
                  <a:latin typeface="Futura-Condensed-Normal" pitchFamily="2" charset="0"/>
                  <a:cs typeface="Futura Condensed"/>
                </a:rPr>
                <a:t>ORANGE SQUARE, </a:t>
              </a:r>
            </a:p>
            <a:p>
              <a:r>
                <a:rPr lang="en-US" sz="2400" dirty="0" smtClean="0">
                  <a:latin typeface="Futura-Condensed-Normal" pitchFamily="2" charset="0"/>
                  <a:cs typeface="Futura Condensed"/>
                </a:rPr>
                <a:t>PURPLE CIRCLE</a:t>
              </a:r>
              <a:endParaRPr lang="en-US" sz="2400" dirty="0">
                <a:latin typeface="Futura-Condensed-Normal" pitchFamily="2" charset="0"/>
                <a:cs typeface="Futura Condensed"/>
              </a:endParaRPr>
            </a:p>
          </p:txBody>
        </p:sp>
      </p:grpSp>
      <p:sp>
        <p:nvSpPr>
          <p:cNvPr id="4" name="Slide Number Placeholder 3"/>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46</a:t>
            </a:r>
            <a:endParaRPr lang="en-US" dirty="0">
              <a:latin typeface="Futura-Condensed-Normal" pitchFamily="2" charset="0"/>
            </a:endParaRPr>
          </a:p>
        </p:txBody>
      </p:sp>
      <p:grpSp>
        <p:nvGrpSpPr>
          <p:cNvPr id="71" name="Group 70"/>
          <p:cNvGrpSpPr/>
          <p:nvPr/>
        </p:nvGrpSpPr>
        <p:grpSpPr>
          <a:xfrm>
            <a:off x="551129" y="-7273"/>
            <a:ext cx="493776" cy="2791968"/>
            <a:chOff x="551129" y="-7273"/>
            <a:chExt cx="493776" cy="2791968"/>
          </a:xfrm>
        </p:grpSpPr>
        <p:pic>
          <p:nvPicPr>
            <p:cNvPr id="72" name="Picture 71" descr="Unit3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29" y="-7273"/>
              <a:ext cx="493776" cy="2791968"/>
            </a:xfrm>
            <a:prstGeom prst="rect">
              <a:avLst/>
            </a:prstGeom>
          </p:spPr>
        </p:pic>
        <p:sp>
          <p:nvSpPr>
            <p:cNvPr id="73" name="TextBox 72"/>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a:t>
              </a:r>
              <a:r>
                <a:rPr lang="en-US" sz="2400" dirty="0">
                  <a:solidFill>
                    <a:schemeClr val="bg1"/>
                  </a:solidFill>
                  <a:latin typeface="Futura-Condensed-Normal" pitchFamily="2" charset="0"/>
                  <a:cs typeface="Futura Condensed"/>
                </a:rPr>
                <a:t>2</a:t>
              </a:r>
              <a:r>
                <a:rPr lang="en-US" sz="2400" dirty="0" smtClean="0">
                  <a:solidFill>
                    <a:schemeClr val="bg1"/>
                  </a:solidFill>
                  <a:latin typeface="Futura-Condensed-Normal" pitchFamily="2" charset="0"/>
                  <a:cs typeface="Futura Condensed"/>
                </a:rPr>
                <a:t>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20039045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7-17 at 7.23.45 PM.png"/>
          <p:cNvPicPr>
            <a:picLocks noChangeAspect="1"/>
          </p:cNvPicPr>
          <p:nvPr/>
        </p:nvPicPr>
        <p:blipFill>
          <a:blip r:embed="rId3">
            <a:extLst>
              <a:ext uri="{BEBA8EAE-BF5A-486C-A8C5-ECC9F3942E4B}">
                <a14:imgProps xmlns:a14="http://schemas.microsoft.com/office/drawing/2010/main" xmlns="">
                  <a14:imgLayer r:embed="rId4">
                    <a14:imgEffect>
                      <a14:backgroundRemoval t="0" b="100000" l="0" r="100000">
                        <a14:foregroundMark x1="43342" y1="88102" x2="43342" y2="88102"/>
                        <a14:foregroundMark x1="4961" y1="14448" x2="59008" y2="17280"/>
                        <a14:foregroundMark x1="4961" y1="21246" x2="57702" y2="21246"/>
                        <a14:foregroundMark x1="4700" y1="9915" x2="57702" y2="11331"/>
                        <a14:foregroundMark x1="14099" y1="6516" x2="36031" y2="7082"/>
                      </a14:backgroundRemoval>
                    </a14:imgEffect>
                  </a14:imgLayer>
                </a14:imgProps>
              </a:ext>
              <a:ext uri="{28A0092B-C50C-407E-A947-70E740481C1C}">
                <a14:useLocalDpi xmlns:a14="http://schemas.microsoft.com/office/drawing/2010/main" xmlns="" val="0"/>
              </a:ext>
            </a:extLst>
          </a:blip>
          <a:stretch>
            <a:fillRect/>
          </a:stretch>
        </p:blipFill>
        <p:spPr>
          <a:xfrm>
            <a:off x="4425941" y="5446469"/>
            <a:ext cx="2581125" cy="2378948"/>
          </a:xfrm>
          <a:prstGeom prst="rect">
            <a:avLst/>
          </a:prstGeom>
        </p:spPr>
      </p:pic>
      <p:pic>
        <p:nvPicPr>
          <p:cNvPr id="65" name="Picture 64" descr="Screen Shot 2014-06-03 at 2.45.22 PM.png"/>
          <p:cNvPicPr>
            <a:picLocks noChangeAspect="1"/>
          </p:cNvPicPr>
          <p:nvPr/>
        </p:nvPicPr>
        <p:blipFill rotWithShape="1">
          <a:blip r:embed="rId5">
            <a:alphaModFix/>
            <a:extLst>
              <a:ext uri="{28A0092B-C50C-407E-A947-70E740481C1C}">
                <a14:useLocalDpi xmlns:a14="http://schemas.microsoft.com/office/drawing/2010/main" xmlns="" val="0"/>
              </a:ext>
            </a:extLst>
          </a:blip>
          <a:srcRect l="25313" t="7560" r="2588"/>
          <a:stretch/>
        </p:blipFill>
        <p:spPr>
          <a:xfrm flipH="1">
            <a:off x="3962554" y="454566"/>
            <a:ext cx="3236395" cy="3110629"/>
          </a:xfrm>
          <a:prstGeom prst="rect">
            <a:avLst/>
          </a:prstGeom>
        </p:spPr>
      </p:pic>
      <p:grpSp>
        <p:nvGrpSpPr>
          <p:cNvPr id="32" name="Group 31"/>
          <p:cNvGrpSpPr/>
          <p:nvPr/>
        </p:nvGrpSpPr>
        <p:grpSpPr>
          <a:xfrm>
            <a:off x="428968" y="1519485"/>
            <a:ext cx="2970138" cy="3756739"/>
            <a:chOff x="428968" y="1519485"/>
            <a:chExt cx="2970138" cy="3756739"/>
          </a:xfrm>
        </p:grpSpPr>
        <p:grpSp>
          <p:nvGrpSpPr>
            <p:cNvPr id="41" name="Group 40"/>
            <p:cNvGrpSpPr/>
            <p:nvPr/>
          </p:nvGrpSpPr>
          <p:grpSpPr>
            <a:xfrm>
              <a:off x="442738" y="1519485"/>
              <a:ext cx="2350269" cy="1517929"/>
              <a:chOff x="413944" y="1186677"/>
              <a:chExt cx="2350269" cy="1517929"/>
            </a:xfrm>
          </p:grpSpPr>
          <p:sp>
            <p:nvSpPr>
              <p:cNvPr id="54" name="TextBox 53"/>
              <p:cNvSpPr txBox="1"/>
              <p:nvPr/>
            </p:nvSpPr>
            <p:spPr>
              <a:xfrm>
                <a:off x="507079" y="1186677"/>
                <a:ext cx="2160358" cy="738664"/>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smtClean="0">
                    <a:latin typeface="Futura-Condensed-Normal" pitchFamily="2" charset="0"/>
                    <a:cs typeface="Futura Condensed"/>
                  </a:rPr>
                  <a:t>WHAT PROJECT CAN YOU CREATE THAT INCLUDES AN ORANGE SQUARE AND A PURPLE CIRCLE?</a:t>
                </a:r>
                <a:endParaRPr lang="en-US" sz="1200" dirty="0">
                  <a:latin typeface="Futura-Condensed-Normal" pitchFamily="2" charset="0"/>
                  <a:cs typeface="Futura Condensed"/>
                </a:endParaRPr>
              </a:p>
            </p:txBody>
          </p:sp>
          <p:sp>
            <p:nvSpPr>
              <p:cNvPr id="58" name="TextBox 57"/>
              <p:cNvSpPr txBox="1"/>
              <p:nvPr/>
            </p:nvSpPr>
            <p:spPr>
              <a:xfrm>
                <a:off x="413944" y="2058275"/>
                <a:ext cx="2350269" cy="646331"/>
              </a:xfrm>
              <a:prstGeom prst="rect">
                <a:avLst/>
              </a:prstGeom>
              <a:noFill/>
            </p:spPr>
            <p:txBody>
              <a:bodyPr wrap="square" rtlCol="0">
                <a:spAutoFit/>
              </a:bodyPr>
              <a:lstStyle/>
              <a:p>
                <a:pPr algn="just"/>
                <a:r>
                  <a:rPr lang="en-US" sz="1200" dirty="0" smtClean="0">
                    <a:solidFill>
                      <a:srgbClr val="000000"/>
                    </a:solidFill>
                    <a:latin typeface="Futura-Condensed-Normal" pitchFamily="2" charset="0"/>
                    <a:cs typeface="Futura Condensed"/>
                  </a:rPr>
                  <a:t>In this challenge, you’ll create a project that includes an orange square and a purple circle</a:t>
                </a:r>
                <a:r>
                  <a:rPr lang="en-US" sz="1200" dirty="0">
                    <a:solidFill>
                      <a:srgbClr val="000000"/>
                    </a:solidFill>
                    <a:latin typeface="Futura-Condensed-Normal" pitchFamily="2" charset="0"/>
                    <a:cs typeface="Futura Condensed"/>
                  </a:rPr>
                  <a:t>.</a:t>
                </a:r>
                <a:r>
                  <a:rPr lang="en-US" sz="1200" dirty="0" smtClean="0">
                    <a:solidFill>
                      <a:srgbClr val="000000"/>
                    </a:solidFill>
                    <a:latin typeface="Futura-Condensed-Normal" pitchFamily="2" charset="0"/>
                    <a:cs typeface="Futura Condensed"/>
                  </a:rPr>
                  <a:t> What will you create?</a:t>
                </a:r>
                <a:endParaRPr lang="en-US" sz="1200" dirty="0">
                  <a:solidFill>
                    <a:srgbClr val="000000"/>
                  </a:solidFill>
                  <a:latin typeface="Futura-Condensed-Normal" pitchFamily="2" charset="0"/>
                  <a:cs typeface="Futura Condensed"/>
                </a:endParaRPr>
              </a:p>
            </p:txBody>
          </p:sp>
        </p:grpSp>
        <p:grpSp>
          <p:nvGrpSpPr>
            <p:cNvPr id="46" name="Group 45"/>
            <p:cNvGrpSpPr/>
            <p:nvPr/>
          </p:nvGrpSpPr>
          <p:grpSpPr>
            <a:xfrm>
              <a:off x="428968" y="3857808"/>
              <a:ext cx="2970138" cy="1418416"/>
              <a:chOff x="416269" y="3857808"/>
              <a:chExt cx="2970138" cy="1418416"/>
            </a:xfrm>
          </p:grpSpPr>
          <p:cxnSp>
            <p:nvCxnSpPr>
              <p:cNvPr id="49" name="Straight Connector 48"/>
              <p:cNvCxnSpPr/>
              <p:nvPr/>
            </p:nvCxnSpPr>
            <p:spPr>
              <a:xfrm flipV="1">
                <a:off x="525548" y="4194252"/>
                <a:ext cx="2717679" cy="2"/>
              </a:xfrm>
              <a:prstGeom prst="line">
                <a:avLst/>
              </a:prstGeom>
              <a:solidFill>
                <a:srgbClr val="FF0000"/>
              </a:solidFill>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16269" y="4232861"/>
                <a:ext cx="2885167" cy="1043363"/>
              </a:xfrm>
              <a:prstGeom prst="rect">
                <a:avLst/>
              </a:prstGeom>
              <a:noFill/>
              <a:ln w="6350" cmpd="sng">
                <a:noFill/>
                <a:prstDash val="dash"/>
              </a:ln>
            </p:spPr>
            <p:txBody>
              <a:bodyPr wrap="square" rtlCol="0">
                <a:spAutoFit/>
              </a:bodyPr>
              <a:lstStyle/>
              <a:p>
                <a:pPr marL="171450" indent="-171450">
                  <a:lnSpc>
                    <a:spcPct val="130000"/>
                  </a:lnSpc>
                  <a:buFont typeface="Wingdings" charset="2"/>
                  <a:buChar char="q"/>
                </a:pPr>
                <a:r>
                  <a:rPr lang="en-US" sz="1200" dirty="0" smtClean="0">
                    <a:latin typeface="Futura-Condensed-Normal" pitchFamily="2" charset="0"/>
                    <a:cs typeface="Futura Condensed"/>
                  </a:rPr>
                  <a:t>Draw your sprites using the </a:t>
                </a:r>
                <a:r>
                  <a:rPr lang="en-US" sz="1200" dirty="0">
                    <a:latin typeface="Futura-Condensed-Normal" pitchFamily="2" charset="0"/>
                    <a:cs typeface="Futura Condensed"/>
                  </a:rPr>
                  <a:t>P</a:t>
                </a:r>
                <a:r>
                  <a:rPr lang="en-US" sz="1200" dirty="0" smtClean="0">
                    <a:latin typeface="Futura-Condensed-Normal" pitchFamily="2" charset="0"/>
                    <a:cs typeface="Futura Condensed"/>
                  </a:rPr>
                  <a:t>aint </a:t>
                </a:r>
                <a:r>
                  <a:rPr lang="en-US" sz="1200" dirty="0">
                    <a:latin typeface="Futura-Condensed-Normal" pitchFamily="2" charset="0"/>
                    <a:cs typeface="Futura Condensed"/>
                  </a:rPr>
                  <a:t>E</a:t>
                </a:r>
                <a:r>
                  <a:rPr lang="en-US" sz="1200" dirty="0" smtClean="0">
                    <a:latin typeface="Futura-Condensed-Normal" pitchFamily="2" charset="0"/>
                    <a:cs typeface="Futura Condensed"/>
                  </a:rPr>
                  <a:t>ditor.</a:t>
                </a:r>
              </a:p>
              <a:p>
                <a:pPr marL="171450" indent="-171450">
                  <a:lnSpc>
                    <a:spcPct val="130000"/>
                  </a:lnSpc>
                  <a:buFont typeface="Wingdings" charset="2"/>
                  <a:buChar char="q"/>
                </a:pPr>
                <a:r>
                  <a:rPr lang="en-US" sz="1200" dirty="0" smtClean="0">
                    <a:latin typeface="Futura-Condensed-Normal" pitchFamily="2" charset="0"/>
                    <a:cs typeface="Futura Condensed"/>
                  </a:rPr>
                  <a:t>Add different Looks and Motion blocks to bring your sprites to life.</a:t>
                </a:r>
              </a:p>
              <a:p>
                <a:pPr marL="171450" indent="-171450">
                  <a:lnSpc>
                    <a:spcPct val="130000"/>
                  </a:lnSpc>
                  <a:buFont typeface="Wingdings" charset="2"/>
                  <a:buChar char="q"/>
                </a:pPr>
                <a:r>
                  <a:rPr lang="en-US" sz="1200" dirty="0" smtClean="0">
                    <a:latin typeface="Futura-Condensed-Normal" pitchFamily="2" charset="0"/>
                    <a:cs typeface="Futura Condensed"/>
                  </a:rPr>
                  <a:t>Repeat!</a:t>
                </a:r>
              </a:p>
            </p:txBody>
          </p:sp>
          <p:sp>
            <p:nvSpPr>
              <p:cNvPr id="52" name="TextBox 51"/>
              <p:cNvSpPr txBox="1"/>
              <p:nvPr/>
            </p:nvSpPr>
            <p:spPr>
              <a:xfrm>
                <a:off x="433201"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grpSp>
      </p:grpSp>
      <p:grpSp>
        <p:nvGrpSpPr>
          <p:cNvPr id="5" name="Group 4"/>
          <p:cNvGrpSpPr/>
          <p:nvPr/>
        </p:nvGrpSpPr>
        <p:grpSpPr>
          <a:xfrm>
            <a:off x="0" y="6351394"/>
            <a:ext cx="7772400" cy="2153959"/>
            <a:chOff x="0" y="6351394"/>
            <a:chExt cx="7772400" cy="2153959"/>
          </a:xfrm>
        </p:grpSpPr>
        <p:sp>
          <p:nvSpPr>
            <p:cNvPr id="43" name="Rectangle 42"/>
            <p:cNvSpPr/>
            <p:nvPr/>
          </p:nvSpPr>
          <p:spPr>
            <a:xfrm>
              <a:off x="0" y="7858307"/>
              <a:ext cx="7772400" cy="410457"/>
            </a:xfrm>
            <a:prstGeom prst="rect">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53" name="Oval Callout 52"/>
            <p:cNvSpPr/>
            <p:nvPr/>
          </p:nvSpPr>
          <p:spPr>
            <a:xfrm rot="15462013" flipV="1">
              <a:off x="413018" y="6228851"/>
              <a:ext cx="2153959" cy="2399046"/>
            </a:xfrm>
            <a:prstGeom prst="wedgeEllipseCallout">
              <a:avLst>
                <a:gd name="adj1" fmla="val -36970"/>
                <a:gd name="adj2" fmla="val 48187"/>
              </a:avLst>
            </a:prstGeom>
            <a:solidFill>
              <a:schemeClr val="accent4">
                <a:lumMod val="20000"/>
                <a:lumOff val="80000"/>
              </a:schemeClr>
            </a:solidFill>
            <a:ln w="76200" cap="rnd" cmpd="sng">
              <a:solidFill>
                <a:schemeClr val="bg1"/>
              </a:solidFill>
              <a:prstDash val="solid"/>
              <a:bevel/>
            </a:ln>
            <a:effectLst/>
          </p:spPr>
          <p:style>
            <a:lnRef idx="1">
              <a:schemeClr val="accent1"/>
            </a:lnRef>
            <a:fillRef idx="3">
              <a:schemeClr val="accent1"/>
            </a:fillRef>
            <a:effectRef idx="2">
              <a:schemeClr val="accent1"/>
            </a:effectRef>
            <a:fontRef idx="minor">
              <a:schemeClr val="lt1"/>
            </a:fontRef>
          </p:style>
          <p:txBody>
            <a:bodyPr vert="vert270" rtlCol="0" anchor="ctr">
              <a:normAutofit/>
            </a:bodyPr>
            <a:lstStyle/>
            <a:p>
              <a:pPr algn="ctr"/>
              <a:r>
                <a:rPr lang="en-US" sz="3200" kern="1300" dirty="0" smtClean="0">
                  <a:solidFill>
                    <a:srgbClr val="713CD1"/>
                  </a:solidFill>
                  <a:latin typeface="Futura-Condensed-Normal" pitchFamily="2" charset="0"/>
                  <a:cs typeface="Futura Condensed"/>
                </a:rPr>
                <a:t>FEELING STUCK?</a:t>
              </a:r>
            </a:p>
            <a:p>
              <a:pPr algn="ctr"/>
              <a:r>
                <a:rPr lang="en-US" sz="1600" kern="1300" baseline="-25000" dirty="0" smtClean="0">
                  <a:solidFill>
                    <a:srgbClr val="713CD1"/>
                  </a:solidFill>
                  <a:latin typeface="Futura-Condensed-Normal" pitchFamily="2" charset="0"/>
                  <a:cs typeface="Futura Condensed"/>
                </a:rPr>
                <a:t>THAT</a:t>
              </a:r>
              <a:r>
                <a:rPr lang="fr-FR" sz="1600" kern="1300" baseline="-25000" dirty="0" smtClean="0">
                  <a:solidFill>
                    <a:srgbClr val="713CD1"/>
                  </a:solidFill>
                  <a:latin typeface="Futura-Condensed-Normal" pitchFamily="2" charset="0"/>
                  <a:cs typeface="Futura Condensed"/>
                </a:rPr>
                <a:t>’</a:t>
              </a:r>
              <a:r>
                <a:rPr lang="en-US" sz="1600" kern="1300" baseline="-25000" dirty="0" smtClean="0">
                  <a:solidFill>
                    <a:srgbClr val="713CD1"/>
                  </a:solidFill>
                  <a:latin typeface="Futura-Condensed-Normal" pitchFamily="2" charset="0"/>
                  <a:cs typeface="Futura Condensed"/>
                </a:rPr>
                <a:t>S OKAY! TRY THESE THINGS…</a:t>
              </a:r>
            </a:p>
          </p:txBody>
        </p:sp>
        <p:grpSp>
          <p:nvGrpSpPr>
            <p:cNvPr id="4" name="Group 3"/>
            <p:cNvGrpSpPr/>
            <p:nvPr/>
          </p:nvGrpSpPr>
          <p:grpSpPr>
            <a:xfrm>
              <a:off x="3962555" y="7871867"/>
              <a:ext cx="3809845" cy="507475"/>
              <a:chOff x="3962555" y="7871867"/>
              <a:chExt cx="3809845" cy="507475"/>
            </a:xfrm>
          </p:grpSpPr>
          <p:sp>
            <p:nvSpPr>
              <p:cNvPr id="45" name="Diamond 44"/>
              <p:cNvSpPr/>
              <p:nvPr/>
            </p:nvSpPr>
            <p:spPr>
              <a:xfrm>
                <a:off x="5676977" y="8053258"/>
                <a:ext cx="381000" cy="326084"/>
              </a:xfrm>
              <a:prstGeom prst="diamond">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50" name="TextBox 49"/>
              <p:cNvSpPr txBox="1"/>
              <p:nvPr/>
            </p:nvSpPr>
            <p:spPr>
              <a:xfrm>
                <a:off x="3962555" y="7871867"/>
                <a:ext cx="3809845"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grpSp>
      <p:sp>
        <p:nvSpPr>
          <p:cNvPr id="31" name="TextBox 30"/>
          <p:cNvSpPr txBox="1"/>
          <p:nvPr/>
        </p:nvSpPr>
        <p:spPr>
          <a:xfrm>
            <a:off x="4170500" y="8517982"/>
            <a:ext cx="3330967" cy="1384995"/>
          </a:xfrm>
          <a:prstGeom prst="rect">
            <a:avLst/>
          </a:prstGeom>
          <a:noFill/>
          <a:ln w="6350" cmpd="sng">
            <a:noFill/>
            <a:prstDash val="dash"/>
          </a:ln>
        </p:spPr>
        <p:txBody>
          <a:bodyPr wrap="square" lIns="91440" rIns="91440" rtlCol="0">
            <a:spAutoFit/>
          </a:bodyPr>
          <a:lstStyle/>
          <a:p>
            <a:pPr marL="171450" indent="-171450">
              <a:buFont typeface="Lucida Grande"/>
              <a:buChar char="+"/>
            </a:pPr>
            <a:r>
              <a:rPr lang="en-US" sz="1200" kern="1100" spc="-20" dirty="0">
                <a:latin typeface="Futura-Condensed-Normal" pitchFamily="2" charset="0"/>
                <a:cs typeface="Futura Condensed"/>
              </a:rPr>
              <a:t>Add your project to the </a:t>
            </a:r>
            <a:r>
              <a:rPr lang="en-US" sz="1200" kern="1100" spc="-20" dirty="0" smtClean="0">
                <a:latin typeface="Futura-Condensed-Normal" pitchFamily="2" charset="0"/>
                <a:cs typeface="Futura Condensed"/>
              </a:rPr>
              <a:t>Orange Square, Purple Circle Studio: </a:t>
            </a:r>
            <a:r>
              <a:rPr lang="en-US" sz="1200" dirty="0">
                <a:latin typeface="Futura-Condensed-Normal" pitchFamily="2" charset="0"/>
                <a:cs typeface="Futura Condensed"/>
              </a:rPr>
              <a:t/>
            </a:r>
            <a:br>
              <a:rPr lang="en-US" sz="1200" dirty="0">
                <a:latin typeface="Futura-Condensed-Normal" pitchFamily="2" charset="0"/>
                <a:cs typeface="Futura Condensed"/>
              </a:rPr>
            </a:br>
            <a:r>
              <a:rPr lang="en-US" sz="1200" dirty="0">
                <a:latin typeface="Futura-Condensed-Normal" pitchFamily="2" charset="0"/>
                <a:cs typeface="Futura Condensed"/>
              </a:rPr>
              <a:t>http://</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/studios/475527</a:t>
            </a:r>
            <a:endParaRPr lang="en-US" sz="1200" kern="1100" spc="-20" dirty="0">
              <a:latin typeface="Futura-Condensed-Normal" pitchFamily="2" charset="0"/>
              <a:cs typeface="Futura Condensed"/>
            </a:endParaRPr>
          </a:p>
          <a:p>
            <a:pPr marL="171450" indent="-171450">
              <a:buFont typeface="Lucida Grande"/>
              <a:buChar char="+"/>
            </a:pPr>
            <a:r>
              <a:rPr lang="en-US" sz="1200" kern="1100" spc="-20" dirty="0" smtClean="0">
                <a:latin typeface="Futura-Condensed-Normal" pitchFamily="2" charset="0"/>
                <a:cs typeface="Futura Condensed"/>
              </a:rPr>
              <a:t>Explore the difference between </a:t>
            </a:r>
            <a:r>
              <a:rPr lang="en-US" sz="1200" kern="1100" spc="-20" dirty="0">
                <a:latin typeface="Futura-Condensed-Normal" pitchFamily="2" charset="0"/>
                <a:cs typeface="Futura Condensed"/>
              </a:rPr>
              <a:t>b</a:t>
            </a:r>
            <a:r>
              <a:rPr lang="en-US" sz="1200" kern="1100" spc="-20" dirty="0" smtClean="0">
                <a:latin typeface="Futura-Condensed-Normal" pitchFamily="2" charset="0"/>
                <a:cs typeface="Futura Condensed"/>
              </a:rPr>
              <a:t>itmap mode and </a:t>
            </a:r>
            <a:r>
              <a:rPr lang="en-US" sz="1200" kern="1100" spc="-20" dirty="0">
                <a:latin typeface="Futura-Condensed-Normal" pitchFamily="2" charset="0"/>
                <a:cs typeface="Futura Condensed"/>
              </a:rPr>
              <a:t>v</a:t>
            </a:r>
            <a:r>
              <a:rPr lang="en-US" sz="1200" kern="1100" spc="-20" dirty="0" smtClean="0">
                <a:latin typeface="Futura-Condensed-Normal" pitchFamily="2" charset="0"/>
                <a:cs typeface="Futura Condensed"/>
              </a:rPr>
              <a:t>ector mode, located at the bottom of the paint editor.</a:t>
            </a:r>
          </a:p>
          <a:p>
            <a:pPr marL="171450" indent="-171450">
              <a:buFont typeface="Lucida Grande"/>
              <a:buChar char="+"/>
            </a:pPr>
            <a:r>
              <a:rPr lang="en-US" sz="1200" kern="1100" spc="-20" dirty="0" smtClean="0">
                <a:latin typeface="Futura-Condensed-Normal" pitchFamily="2" charset="0"/>
                <a:cs typeface="Futura Condensed"/>
              </a:rPr>
              <a:t>Challenge </a:t>
            </a:r>
            <a:r>
              <a:rPr lang="en-US" sz="1200" kern="1100" spc="-20" dirty="0">
                <a:latin typeface="Futura-Condensed-Normal" pitchFamily="2" charset="0"/>
                <a:cs typeface="Futura Condensed"/>
              </a:rPr>
              <a:t>yourself to do more! </a:t>
            </a:r>
            <a:r>
              <a:rPr lang="en-US" sz="1200" kern="1100" spc="-20" dirty="0" smtClean="0">
                <a:latin typeface="Futura-Condensed-Normal" pitchFamily="2" charset="0"/>
                <a:cs typeface="Futura Condensed"/>
              </a:rPr>
              <a:t>Add another shape and color.</a:t>
            </a:r>
            <a:endParaRPr lang="en-US" sz="1200" kern="1100" spc="-20" dirty="0">
              <a:latin typeface="Futura-Condensed-Normal" pitchFamily="2" charset="0"/>
              <a:cs typeface="Futura Condensed"/>
            </a:endParaRPr>
          </a:p>
          <a:p>
            <a:pPr marL="171450" indent="-171450">
              <a:buFont typeface="Lucida Grande"/>
              <a:buChar char="+"/>
            </a:pPr>
            <a:r>
              <a:rPr lang="en-US" sz="1200" kern="1100" spc="-20" dirty="0">
                <a:latin typeface="Futura-Condensed-Normal" pitchFamily="2" charset="0"/>
                <a:cs typeface="Futura Condensed"/>
              </a:rPr>
              <a:t>Swap projects with a partner and remix each </a:t>
            </a:r>
            <a:r>
              <a:rPr lang="en-US" sz="1200" kern="1100" spc="-20" dirty="0" smtClean="0">
                <a:latin typeface="Futura-Condensed-Normal" pitchFamily="2" charset="0"/>
                <a:cs typeface="Futura Condensed"/>
              </a:rPr>
              <a:t>other’s </a:t>
            </a:r>
            <a:r>
              <a:rPr lang="en-US" sz="1200" kern="1100" spc="-20" dirty="0">
                <a:latin typeface="Futura-Condensed-Normal" pitchFamily="2" charset="0"/>
                <a:cs typeface="Futura Condensed"/>
              </a:rPr>
              <a:t>creations</a:t>
            </a:r>
            <a:r>
              <a:rPr lang="en-US" sz="1200" kern="1100" spc="-20" dirty="0" smtClean="0">
                <a:latin typeface="Futura-Condensed-Normal" pitchFamily="2" charset="0"/>
                <a:cs typeface="Futura Condensed"/>
              </a:rPr>
              <a:t>.</a:t>
            </a:r>
          </a:p>
          <a:p>
            <a:pPr marL="171450" indent="-171450">
              <a:buFont typeface="Lucida Grande"/>
              <a:buChar char="+"/>
            </a:pPr>
            <a:r>
              <a:rPr lang="en-US" sz="1200" kern="1100" spc="-20" dirty="0" smtClean="0">
                <a:latin typeface="Futura-Condensed-Normal" pitchFamily="2" charset="0"/>
                <a:cs typeface="Futura Condensed"/>
              </a:rPr>
              <a:t>Help a neighbor!</a:t>
            </a:r>
            <a:endParaRPr lang="en-US" sz="1200" kern="1100" spc="-20" dirty="0">
              <a:latin typeface="Futura-Condensed-Normal" pitchFamily="2" charset="0"/>
              <a:cs typeface="Futura Condensed"/>
            </a:endParaRPr>
          </a:p>
        </p:txBody>
      </p:sp>
      <p:sp>
        <p:nvSpPr>
          <p:cNvPr id="56" name="TextBox 55"/>
          <p:cNvSpPr txBox="1"/>
          <p:nvPr/>
        </p:nvSpPr>
        <p:spPr>
          <a:xfrm>
            <a:off x="457995" y="8517982"/>
            <a:ext cx="3227327" cy="1015663"/>
          </a:xfrm>
          <a:prstGeom prst="rect">
            <a:avLst/>
          </a:prstGeom>
          <a:noFill/>
          <a:ln w="6350" cmpd="sng">
            <a:no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Try brainstorming with a neighbor!</a:t>
            </a:r>
          </a:p>
          <a:p>
            <a:pPr marL="171450" indent="-171450">
              <a:buFont typeface="Wingdings" charset="2"/>
              <a:buChar char="q"/>
            </a:pPr>
            <a:r>
              <a:rPr lang="en-US" sz="1200" dirty="0" smtClean="0">
                <a:latin typeface="Futura-Condensed-Normal" pitchFamily="2" charset="0"/>
                <a:cs typeface="Futura Condensed"/>
              </a:rPr>
              <a:t>Create a list of things you would like to try before you start building your project in Scratch!</a:t>
            </a:r>
            <a:endParaRPr lang="en-US" sz="12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Explore other </a:t>
            </a:r>
            <a:r>
              <a:rPr lang="en-US" sz="1200" dirty="0">
                <a:latin typeface="Futura-Condensed-Normal" pitchFamily="2" charset="0"/>
                <a:cs typeface="Futura Condensed"/>
              </a:rPr>
              <a:t>projects to see what others are doing in Scratch – this can be a great </a:t>
            </a:r>
            <a:r>
              <a:rPr lang="en-US" sz="1200" dirty="0" smtClean="0">
                <a:latin typeface="Futura-Condensed-Normal" pitchFamily="2" charset="0"/>
                <a:cs typeface="Futura Condensed"/>
              </a:rPr>
              <a:t>way to find inspiration</a:t>
            </a:r>
            <a:r>
              <a:rPr lang="en-US" sz="1200" dirty="0">
                <a:latin typeface="Futura-Condensed-Normal" pitchFamily="2" charset="0"/>
                <a:cs typeface="Futura Condensed"/>
              </a:rPr>
              <a:t>!</a:t>
            </a:r>
          </a:p>
        </p:txBody>
      </p:sp>
      <p:cxnSp>
        <p:nvCxnSpPr>
          <p:cNvPr id="57" name="Straight Connector 56"/>
          <p:cNvCxnSpPr/>
          <p:nvPr/>
        </p:nvCxnSpPr>
        <p:spPr>
          <a:xfrm>
            <a:off x="3962555" y="8403678"/>
            <a:ext cx="0" cy="1527722"/>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2064130" y="2917209"/>
            <a:ext cx="1196517"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68" name="Picture 67" descr="Screen Shot 2014-06-03 at 3.00.33 PM.png"/>
          <p:cNvPicPr>
            <a:picLocks noChangeAspect="1"/>
          </p:cNvPicPr>
          <p:nvPr/>
        </p:nvPicPr>
        <p:blipFill rotWithShape="1">
          <a:blip r:embed="rId6">
            <a:extLst>
              <a:ext uri="{28A0092B-C50C-407E-A947-70E740481C1C}">
                <a14:useLocalDpi xmlns:a14="http://schemas.microsoft.com/office/drawing/2010/main" xmlns="" val="0"/>
              </a:ext>
            </a:extLst>
          </a:blip>
          <a:srcRect r="15315" b="33388"/>
          <a:stretch/>
        </p:blipFill>
        <p:spPr>
          <a:xfrm>
            <a:off x="4511155" y="3921367"/>
            <a:ext cx="2687794" cy="1354857"/>
          </a:xfrm>
          <a:prstGeom prst="rect">
            <a:avLst/>
          </a:prstGeom>
        </p:spPr>
      </p:pic>
      <p:cxnSp>
        <p:nvCxnSpPr>
          <p:cNvPr id="69" name="Straight Arrow Connector 68"/>
          <p:cNvCxnSpPr/>
          <p:nvPr/>
        </p:nvCxnSpPr>
        <p:spPr>
          <a:xfrm>
            <a:off x="2696231" y="4434908"/>
            <a:ext cx="2130661"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1451398" y="4897954"/>
            <a:ext cx="2233925" cy="1055110"/>
            <a:chOff x="1345382" y="4643960"/>
            <a:chExt cx="1651549" cy="1055110"/>
          </a:xfrm>
        </p:grpSpPr>
        <p:cxnSp>
          <p:nvCxnSpPr>
            <p:cNvPr id="71" name="Straight Arrow Connector 70"/>
            <p:cNvCxnSpPr/>
            <p:nvPr/>
          </p:nvCxnSpPr>
          <p:spPr>
            <a:xfrm>
              <a:off x="1345382" y="4649428"/>
              <a:ext cx="1651549"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2976956" y="4643960"/>
              <a:ext cx="0" cy="105511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108" name="Straight Arrow Connector 107"/>
          <p:cNvCxnSpPr/>
          <p:nvPr/>
        </p:nvCxnSpPr>
        <p:spPr>
          <a:xfrm>
            <a:off x="3653038" y="5920778"/>
            <a:ext cx="937082" cy="0"/>
          </a:xfrm>
          <a:prstGeom prst="straightConnector1">
            <a:avLst/>
          </a:prstGeom>
          <a:ln w="12700" cmpd="sng">
            <a:solidFill>
              <a:schemeClr val="tx1"/>
            </a:solidFill>
            <a:prstDash val="dash"/>
            <a:headEnd type="none"/>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2056647" y="443435"/>
            <a:ext cx="1165693" cy="1336089"/>
            <a:chOff x="2056647" y="443435"/>
            <a:chExt cx="1165693" cy="1336089"/>
          </a:xfrm>
        </p:grpSpPr>
        <p:grpSp>
          <p:nvGrpSpPr>
            <p:cNvPr id="38" name="Group 37"/>
            <p:cNvGrpSpPr/>
            <p:nvPr/>
          </p:nvGrpSpPr>
          <p:grpSpPr>
            <a:xfrm>
              <a:off x="2056647" y="443435"/>
              <a:ext cx="1165690" cy="1336089"/>
              <a:chOff x="1858589" y="4643960"/>
              <a:chExt cx="704548" cy="656327"/>
            </a:xfrm>
          </p:grpSpPr>
          <p:cxnSp>
            <p:nvCxnSpPr>
              <p:cNvPr id="55" name="Straight Arrow Connector 54"/>
              <p:cNvCxnSpPr/>
              <p:nvPr/>
            </p:nvCxnSpPr>
            <p:spPr>
              <a:xfrm>
                <a:off x="1858589" y="4646880"/>
                <a:ext cx="704547"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39" name="Straight Arrow Connector 38"/>
            <p:cNvCxnSpPr/>
            <p:nvPr/>
          </p:nvCxnSpPr>
          <p:spPr>
            <a:xfrm>
              <a:off x="2056648"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73" name="TextBox 72"/>
          <p:cNvSpPr txBox="1"/>
          <p:nvPr/>
        </p:nvSpPr>
        <p:spPr>
          <a:xfrm>
            <a:off x="423435" y="675333"/>
            <a:ext cx="2815942" cy="830997"/>
          </a:xfrm>
          <a:prstGeom prst="rect">
            <a:avLst/>
          </a:prstGeom>
          <a:noFill/>
        </p:spPr>
        <p:txBody>
          <a:bodyPr wrap="square" rtlCol="0">
            <a:spAutoFit/>
          </a:bodyPr>
          <a:lstStyle/>
          <a:p>
            <a:r>
              <a:rPr lang="en-US" sz="2400" dirty="0" smtClean="0">
                <a:latin typeface="Futura-Condensed-Normal" pitchFamily="2" charset="0"/>
                <a:cs typeface="Futura Condensed"/>
              </a:rPr>
              <a:t>ORANGE SQUARE, </a:t>
            </a:r>
          </a:p>
          <a:p>
            <a:r>
              <a:rPr lang="en-US" sz="2400" dirty="0" smtClean="0">
                <a:latin typeface="Futura-Condensed-Normal" pitchFamily="2" charset="0"/>
                <a:cs typeface="Futura Condensed"/>
              </a:rPr>
              <a:t>PURPLE CIRCLE</a:t>
            </a:r>
            <a:endParaRPr lang="en-US" sz="2400" dirty="0">
              <a:latin typeface="Futura-Condensed-Normal" pitchFamily="2" charset="0"/>
              <a:cs typeface="Futura Condensed"/>
            </a:endParaRPr>
          </a:p>
        </p:txBody>
      </p:sp>
    </p:spTree>
    <p:extLst>
      <p:ext uri="{BB962C8B-B14F-4D97-AF65-F5344CB8AC3E}">
        <p14:creationId xmlns:p14="http://schemas.microsoft.com/office/powerpoint/2010/main" xmlns="" val="10911602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16802</TotalTime>
  <Words>3834</Words>
  <Application>Microsoft Office PowerPoint</Application>
  <PresentationFormat>사용자 지정</PresentationFormat>
  <Paragraphs>455</Paragraphs>
  <Slides>16</Slides>
  <Notes>14</Notes>
  <HiddenSlides>0</HiddenSlides>
  <MMClips>0</MMClips>
  <ScaleCrop>false</ScaleCrop>
  <HeadingPairs>
    <vt:vector size="4" baseType="variant">
      <vt:variant>
        <vt:lpstr>테마</vt:lpstr>
      </vt:variant>
      <vt:variant>
        <vt:i4>1</vt:i4>
      </vt:variant>
      <vt:variant>
        <vt:lpstr>슬라이드 제목</vt:lpstr>
      </vt:variant>
      <vt:variant>
        <vt:i4>16</vt:i4>
      </vt:variant>
    </vt:vector>
  </HeadingPairs>
  <TitlesOfParts>
    <vt:vector size="17" baseType="lpstr">
      <vt:lpstr>Office Theme</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vector>
  </TitlesOfParts>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Christan Balch</dc:creator>
  <cp:lastModifiedBy>박윤수</cp:lastModifiedBy>
  <cp:revision>749</cp:revision>
  <dcterms:created xsi:type="dcterms:W3CDTF">2014-05-19T18:30:44Z</dcterms:created>
  <dcterms:modified xsi:type="dcterms:W3CDTF">2014-09-13T07:13:33Z</dcterms:modified>
</cp:coreProperties>
</file>